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Proxima Nova"/>
      <p:regular r:id="rId56"/>
      <p:bold r:id="rId57"/>
      <p:italic r:id="rId58"/>
      <p:boldItalic r:id="rId59"/>
    </p:embeddedFont>
    <p:embeddedFont>
      <p:font typeface="Alfa Slab One"/>
      <p:regular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lfaSlabOne-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oximaNova-bold.fntdata"/><Relationship Id="rId12" Type="http://schemas.openxmlformats.org/officeDocument/2006/relationships/slide" Target="slides/slide7.xml"/><Relationship Id="rId56" Type="http://schemas.openxmlformats.org/officeDocument/2006/relationships/font" Target="fonts/ProximaNova-regular.fntdata"/><Relationship Id="rId15" Type="http://schemas.openxmlformats.org/officeDocument/2006/relationships/slide" Target="slides/slide10.xml"/><Relationship Id="rId59" Type="http://schemas.openxmlformats.org/officeDocument/2006/relationships/font" Target="fonts/ProximaNova-boldItalic.fntdata"/><Relationship Id="rId14" Type="http://schemas.openxmlformats.org/officeDocument/2006/relationships/slide" Target="slides/slide9.xml"/><Relationship Id="rId58" Type="http://schemas.openxmlformats.org/officeDocument/2006/relationships/font" Target="fonts/ProximaNova-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788661c00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88661c00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788661c00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88661c00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88661c00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88661c00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88c0c483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88c0c483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88c0c483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88c0c483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7f601f182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7f601f182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88c0c483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88c0c483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1b1a23a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1b1a23a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88c0c483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88c0c483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7f601f18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7f601f18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788661c00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88661c00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7f601f18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7f601f18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88c0c483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88c0c483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7f601f18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7f601f18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b1b06fae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b1b06fae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788c0c483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88c0c483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88c0c483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88c0c483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7f601f182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7f601f18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88c0c483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88c0c483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88c0c483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88c0c483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88c0c483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88c0c483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788661c00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88661c00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1b06faeb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1b06faeb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1b06faeb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1b06faeb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1b06faeb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1b06faeb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1b06faeb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1b06faebd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88661c00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88661c00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88661c00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88661c00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1b1a23a6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1b1a23a6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a7f601f182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a7f601f182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88661c00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88661c00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788661c00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88661c00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88661c00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88661c00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788c0c483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88c0c483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b1b06faeb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b1b06faeb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1b06faeb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1b06faeb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1b06faeb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1b06faeb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b18387c1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b18387c15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18387c1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18387c1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18387c1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18387c1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b18387c15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b18387c15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b1b06faebd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b1b06faebd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1b1a23a6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1b1a23a6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788661c00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788661c00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788c0c483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88c0c483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88661c00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88661c00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788c0c483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88c0c48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788c0c48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88c0c483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788661c00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88661c00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playground.tensorflow.org/"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tensorflow.org" TargetMode="Externa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tensorflow.org/tensorboard" TargetMode="External"/><Relationship Id="rId4" Type="http://schemas.openxmlformats.org/officeDocument/2006/relationships/image" Target="../media/image3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pytorch.org" TargetMode="Externa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keras.io" TargetMode="Externa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hyperlink" Target="https://forms.office.com/Pages/ResponsePage.aspx?id=DQSIkWdsW0yxEjajBLZtrQAAAAAAAAAAAAEjV0wuf3JUQUJNRzdQTkpQN1hYTzlGWkhWS0lDVlVaOC4u" TargetMode="Externa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4.png"/><Relationship Id="rId4" Type="http://schemas.openxmlformats.org/officeDocument/2006/relationships/hyperlink" Target="https://teachablemachine.withgoogl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gif"/><Relationship Id="rId4" Type="http://schemas.openxmlformats.org/officeDocument/2006/relationships/image" Target="../media/image15.gif"/><Relationship Id="rId5" Type="http://schemas.openxmlformats.org/officeDocument/2006/relationships/image" Target="../media/image3.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towardsdatascience.com/activation-functions-neural-networks-1cbd9f8d91d6" TargetMode="External"/><Relationship Id="rId4" Type="http://schemas.openxmlformats.org/officeDocument/2006/relationships/hyperlink" Target="https://towardsdatascience.com/optimizers-for-training-neural-network-59450d71caf6"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to Deep Learning</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Poo Kuan Hoong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154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Classical Programming vs Machine Learning </a:t>
            </a:r>
            <a:endParaRPr/>
          </a:p>
        </p:txBody>
      </p:sp>
      <p:sp>
        <p:nvSpPr>
          <p:cNvPr id="114" name="Google Shape;114;p22"/>
          <p:cNvSpPr/>
          <p:nvPr/>
        </p:nvSpPr>
        <p:spPr>
          <a:xfrm>
            <a:off x="2851725" y="1434525"/>
            <a:ext cx="3049500" cy="1313400"/>
          </a:xfrm>
          <a:prstGeom prst="rect">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Classical Programming</a:t>
            </a:r>
            <a:endParaRPr b="1"/>
          </a:p>
        </p:txBody>
      </p:sp>
      <p:sp>
        <p:nvSpPr>
          <p:cNvPr id="115" name="Google Shape;115;p22"/>
          <p:cNvSpPr/>
          <p:nvPr/>
        </p:nvSpPr>
        <p:spPr>
          <a:xfrm>
            <a:off x="2013225" y="1434525"/>
            <a:ext cx="762300" cy="36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013225" y="2348925"/>
            <a:ext cx="762300" cy="36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txBox="1"/>
          <p:nvPr/>
        </p:nvSpPr>
        <p:spPr>
          <a:xfrm>
            <a:off x="1240625" y="1352900"/>
            <a:ext cx="9735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Rules</a:t>
            </a:r>
            <a:endParaRPr b="1" sz="1800">
              <a:latin typeface="Proxima Nova"/>
              <a:ea typeface="Proxima Nova"/>
              <a:cs typeface="Proxima Nova"/>
              <a:sym typeface="Proxima Nova"/>
            </a:endParaRPr>
          </a:p>
        </p:txBody>
      </p:sp>
      <p:sp>
        <p:nvSpPr>
          <p:cNvPr id="118" name="Google Shape;118;p22"/>
          <p:cNvSpPr txBox="1"/>
          <p:nvPr/>
        </p:nvSpPr>
        <p:spPr>
          <a:xfrm>
            <a:off x="1316825" y="2267300"/>
            <a:ext cx="9735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Data</a:t>
            </a:r>
            <a:endParaRPr b="1" sz="1800">
              <a:latin typeface="Proxima Nova"/>
              <a:ea typeface="Proxima Nova"/>
              <a:cs typeface="Proxima Nova"/>
              <a:sym typeface="Proxima Nova"/>
            </a:endParaRPr>
          </a:p>
        </p:txBody>
      </p:sp>
      <p:sp>
        <p:nvSpPr>
          <p:cNvPr id="119" name="Google Shape;119;p22"/>
          <p:cNvSpPr/>
          <p:nvPr/>
        </p:nvSpPr>
        <p:spPr>
          <a:xfrm>
            <a:off x="5975625" y="1891725"/>
            <a:ext cx="762300" cy="36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txBox="1"/>
          <p:nvPr/>
        </p:nvSpPr>
        <p:spPr>
          <a:xfrm>
            <a:off x="6737925" y="1855125"/>
            <a:ext cx="11784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Answers</a:t>
            </a:r>
            <a:endParaRPr b="1" sz="1800">
              <a:latin typeface="Proxima Nova"/>
              <a:ea typeface="Proxima Nova"/>
              <a:cs typeface="Proxima Nova"/>
              <a:sym typeface="Proxima Nova"/>
            </a:endParaRPr>
          </a:p>
        </p:txBody>
      </p:sp>
      <p:sp>
        <p:nvSpPr>
          <p:cNvPr id="121" name="Google Shape;121;p22"/>
          <p:cNvSpPr/>
          <p:nvPr/>
        </p:nvSpPr>
        <p:spPr>
          <a:xfrm>
            <a:off x="2851725" y="3339525"/>
            <a:ext cx="3049500" cy="1313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Machine Learning</a:t>
            </a:r>
            <a:endParaRPr b="1"/>
          </a:p>
        </p:txBody>
      </p:sp>
      <p:sp>
        <p:nvSpPr>
          <p:cNvPr id="122" name="Google Shape;122;p22"/>
          <p:cNvSpPr/>
          <p:nvPr/>
        </p:nvSpPr>
        <p:spPr>
          <a:xfrm>
            <a:off x="2013225" y="3339525"/>
            <a:ext cx="762300" cy="36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2013225" y="4253925"/>
            <a:ext cx="762300" cy="36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txBox="1"/>
          <p:nvPr/>
        </p:nvSpPr>
        <p:spPr>
          <a:xfrm>
            <a:off x="950500" y="3257900"/>
            <a:ext cx="11112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Answers</a:t>
            </a:r>
            <a:endParaRPr b="1" sz="1800">
              <a:latin typeface="Proxima Nova"/>
              <a:ea typeface="Proxima Nova"/>
              <a:cs typeface="Proxima Nova"/>
              <a:sym typeface="Proxima Nova"/>
            </a:endParaRPr>
          </a:p>
        </p:txBody>
      </p:sp>
      <p:sp>
        <p:nvSpPr>
          <p:cNvPr id="125" name="Google Shape;125;p22"/>
          <p:cNvSpPr txBox="1"/>
          <p:nvPr/>
        </p:nvSpPr>
        <p:spPr>
          <a:xfrm>
            <a:off x="1316825" y="4172300"/>
            <a:ext cx="9735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Data</a:t>
            </a:r>
            <a:endParaRPr b="1" sz="1800">
              <a:latin typeface="Proxima Nova"/>
              <a:ea typeface="Proxima Nova"/>
              <a:cs typeface="Proxima Nova"/>
              <a:sym typeface="Proxima Nova"/>
            </a:endParaRPr>
          </a:p>
        </p:txBody>
      </p:sp>
      <p:sp>
        <p:nvSpPr>
          <p:cNvPr id="126" name="Google Shape;126;p22"/>
          <p:cNvSpPr/>
          <p:nvPr/>
        </p:nvSpPr>
        <p:spPr>
          <a:xfrm>
            <a:off x="5975625" y="3796725"/>
            <a:ext cx="762300" cy="36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txBox="1"/>
          <p:nvPr/>
        </p:nvSpPr>
        <p:spPr>
          <a:xfrm>
            <a:off x="6737925" y="3760125"/>
            <a:ext cx="11784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Rules</a:t>
            </a:r>
            <a:endParaRPr b="1" sz="1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a:t>
            </a:r>
            <a:endParaRPr/>
          </a:p>
        </p:txBody>
      </p:sp>
      <p:sp>
        <p:nvSpPr>
          <p:cNvPr id="133" name="Google Shape;13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Deep learning is a specific subfield of machine learning: a new take on learning representations from data that puts an emphasis on learning successive layers of increasingly meaningful representations.</a:t>
            </a:r>
            <a:endParaRPr/>
          </a:p>
          <a:p>
            <a:pPr indent="-342900" lvl="0" marL="457200" rtl="0" algn="l">
              <a:spcBef>
                <a:spcPts val="0"/>
              </a:spcBef>
              <a:spcAft>
                <a:spcPts val="0"/>
              </a:spcAft>
              <a:buSzPts val="1800"/>
              <a:buChar char="●"/>
            </a:pPr>
            <a:r>
              <a:rPr lang="en"/>
              <a:t>The word “Deep” refers to how many layers contribute to a model of the data which is also called the depth of the model.</a:t>
            </a:r>
            <a:endParaRPr/>
          </a:p>
          <a:p>
            <a:pPr indent="-342900" lvl="0" marL="457200" rtl="0" algn="l">
              <a:spcBef>
                <a:spcPts val="0"/>
              </a:spcBef>
              <a:spcAft>
                <a:spcPts val="0"/>
              </a:spcAft>
              <a:buSzPts val="1800"/>
              <a:buChar char="●"/>
            </a:pPr>
            <a:r>
              <a:rPr lang="en"/>
              <a:t>Modern deep learning often involves tens or even hundreds of successive layers of representations and they’re all learned automatically from exposure to training data.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a:t>
            </a:r>
            <a:endParaRPr/>
          </a:p>
        </p:txBody>
      </p:sp>
      <p:pic>
        <p:nvPicPr>
          <p:cNvPr id="139" name="Google Shape;139;p24"/>
          <p:cNvPicPr preferRelativeResize="0"/>
          <p:nvPr/>
        </p:nvPicPr>
        <p:blipFill>
          <a:blip r:embed="rId3">
            <a:alphaModFix/>
          </a:blip>
          <a:stretch>
            <a:fillRect/>
          </a:stretch>
        </p:blipFill>
        <p:spPr>
          <a:xfrm>
            <a:off x="993272" y="1231800"/>
            <a:ext cx="6964878"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Weights and Biases</a:t>
            </a:r>
            <a:endParaRPr/>
          </a:p>
        </p:txBody>
      </p:sp>
      <p:sp>
        <p:nvSpPr>
          <p:cNvPr id="145" name="Google Shape;145;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neuron takes inputs, does some math with them, and produces one output. Here’s what a 2-input neuron looks like:</a:t>
            </a:r>
            <a:endParaRPr/>
          </a:p>
        </p:txBody>
      </p:sp>
      <p:pic>
        <p:nvPicPr>
          <p:cNvPr id="146" name="Google Shape;146;p25"/>
          <p:cNvPicPr preferRelativeResize="0"/>
          <p:nvPr/>
        </p:nvPicPr>
        <p:blipFill>
          <a:blip r:embed="rId3">
            <a:alphaModFix/>
          </a:blip>
          <a:stretch>
            <a:fillRect/>
          </a:stretch>
        </p:blipFill>
        <p:spPr>
          <a:xfrm>
            <a:off x="2079900" y="2088200"/>
            <a:ext cx="5093551" cy="2979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3" name="Google Shape;153;p26"/>
          <p:cNvPicPr preferRelativeResize="0"/>
          <p:nvPr/>
        </p:nvPicPr>
        <p:blipFill rotWithShape="1">
          <a:blip r:embed="rId3">
            <a:alphaModFix/>
          </a:blip>
          <a:srcRect b="4196" l="0" r="0" t="0"/>
          <a:stretch/>
        </p:blipFill>
        <p:spPr>
          <a:xfrm>
            <a:off x="0" y="457725"/>
            <a:ext cx="9143999" cy="40506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57" name="Shape 157"/>
        <p:cNvGrpSpPr/>
        <p:nvPr/>
      </p:nvGrpSpPr>
      <p:grpSpPr>
        <a:xfrm>
          <a:off x="0" y="0"/>
          <a:ext cx="0" cy="0"/>
          <a:chOff x="0" y="0"/>
          <a:chExt cx="0" cy="0"/>
        </a:xfrm>
      </p:grpSpPr>
      <p:grpSp>
        <p:nvGrpSpPr>
          <p:cNvPr id="158" name="Google Shape;158;p27"/>
          <p:cNvGrpSpPr/>
          <p:nvPr/>
        </p:nvGrpSpPr>
        <p:grpSpPr>
          <a:xfrm>
            <a:off x="593500" y="0"/>
            <a:ext cx="7918272" cy="5143500"/>
            <a:chOff x="593500" y="0"/>
            <a:chExt cx="7918272" cy="5143500"/>
          </a:xfrm>
        </p:grpSpPr>
        <p:pic>
          <p:nvPicPr>
            <p:cNvPr id="159" name="Google Shape;159;p27"/>
            <p:cNvPicPr preferRelativeResize="0"/>
            <p:nvPr/>
          </p:nvPicPr>
          <p:blipFill rotWithShape="1">
            <a:blip r:embed="rId3">
              <a:alphaModFix/>
            </a:blip>
            <a:srcRect b="0" l="0" r="0" t="13389"/>
            <a:stretch/>
          </p:blipFill>
          <p:spPr>
            <a:xfrm>
              <a:off x="593500" y="0"/>
              <a:ext cx="7918272" cy="5143500"/>
            </a:xfrm>
            <a:prstGeom prst="rect">
              <a:avLst/>
            </a:prstGeom>
            <a:noFill/>
            <a:ln>
              <a:noFill/>
            </a:ln>
          </p:spPr>
        </p:pic>
        <p:sp>
          <p:nvSpPr>
            <p:cNvPr id="160" name="Google Shape;160;p27"/>
            <p:cNvSpPr/>
            <p:nvPr/>
          </p:nvSpPr>
          <p:spPr>
            <a:xfrm>
              <a:off x="714800" y="4821000"/>
              <a:ext cx="2388600" cy="322500"/>
            </a:xfrm>
            <a:prstGeom prst="roundRect">
              <a:avLst>
                <a:gd fmla="val 16667" name="adj"/>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nvSpPr>
        <p:spPr>
          <a:xfrm>
            <a:off x="3049775" y="4508350"/>
            <a:ext cx="3561000" cy="4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https://playground.tensorflow.org/</a:t>
            </a:r>
            <a:r>
              <a:rPr lang="en"/>
              <a:t> </a:t>
            </a:r>
            <a:endParaRPr/>
          </a:p>
        </p:txBody>
      </p:sp>
      <p:pic>
        <p:nvPicPr>
          <p:cNvPr id="166" name="Google Shape;166;p28"/>
          <p:cNvPicPr preferRelativeResize="0"/>
          <p:nvPr/>
        </p:nvPicPr>
        <p:blipFill>
          <a:blip r:embed="rId4">
            <a:alphaModFix/>
          </a:blip>
          <a:stretch>
            <a:fillRect/>
          </a:stretch>
        </p:blipFill>
        <p:spPr>
          <a:xfrm>
            <a:off x="533400" y="127150"/>
            <a:ext cx="8096549" cy="4329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pic>
        <p:nvPicPr>
          <p:cNvPr id="172" name="Google Shape;172;p29"/>
          <p:cNvPicPr preferRelativeResize="0"/>
          <p:nvPr/>
        </p:nvPicPr>
        <p:blipFill>
          <a:blip r:embed="rId3">
            <a:alphaModFix/>
          </a:blip>
          <a:stretch>
            <a:fillRect/>
          </a:stretch>
        </p:blipFill>
        <p:spPr>
          <a:xfrm>
            <a:off x="685800" y="1170125"/>
            <a:ext cx="7746886" cy="3820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Initialization</a:t>
            </a:r>
            <a:endParaRPr/>
          </a:p>
        </p:txBody>
      </p:sp>
      <p:sp>
        <p:nvSpPr>
          <p:cNvPr id="178" name="Google Shape;178;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t>
            </a:r>
            <a:r>
              <a:rPr lang="en"/>
              <a:t>he first step that comes in consideration while building a neural network is the initialization of parameters</a:t>
            </a:r>
            <a:endParaRPr/>
          </a:p>
          <a:p>
            <a:pPr indent="-342900" lvl="0" marL="457200" rtl="0" algn="l">
              <a:spcBef>
                <a:spcPts val="0"/>
              </a:spcBef>
              <a:spcAft>
                <a:spcPts val="0"/>
              </a:spcAft>
              <a:buSzPts val="1800"/>
              <a:buChar char="●"/>
            </a:pPr>
            <a:r>
              <a:rPr lang="en"/>
              <a:t>if done correctly then optimization will be achieved in the least time otherwise converging to a minima using gradient descent will be impossible.</a:t>
            </a:r>
            <a:endParaRPr/>
          </a:p>
          <a:p>
            <a:pPr indent="-342900" lvl="0" marL="457200" rtl="0" algn="l">
              <a:spcBef>
                <a:spcPts val="0"/>
              </a:spcBef>
              <a:spcAft>
                <a:spcPts val="0"/>
              </a:spcAft>
              <a:buSzPts val="1800"/>
              <a:buChar char="●"/>
            </a:pPr>
            <a:r>
              <a:rPr lang="en"/>
              <a:t>Techniques generally practised to initialize parameters :</a:t>
            </a:r>
            <a:endParaRPr/>
          </a:p>
          <a:p>
            <a:pPr indent="-317500" lvl="1" marL="914400" rtl="0" algn="l">
              <a:spcBef>
                <a:spcPts val="0"/>
              </a:spcBef>
              <a:spcAft>
                <a:spcPts val="0"/>
              </a:spcAft>
              <a:buSzPts val="1400"/>
              <a:buChar char="○"/>
            </a:pPr>
            <a:r>
              <a:rPr lang="en"/>
              <a:t>Zero initialization</a:t>
            </a:r>
            <a:endParaRPr/>
          </a:p>
          <a:p>
            <a:pPr indent="-317500" lvl="1" marL="914400" rtl="0" algn="l">
              <a:spcBef>
                <a:spcPts val="0"/>
              </a:spcBef>
              <a:spcAft>
                <a:spcPts val="0"/>
              </a:spcAft>
              <a:buSzPts val="1400"/>
              <a:buChar char="○"/>
            </a:pPr>
            <a:r>
              <a:rPr lang="en"/>
              <a:t>Random initialization</a:t>
            </a:r>
            <a:endParaRPr/>
          </a:p>
          <a:p>
            <a:pPr indent="0" lvl="0" marL="45720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Forward Propagation</a:t>
            </a:r>
            <a:endParaRPr/>
          </a:p>
        </p:txBody>
      </p:sp>
      <p:sp>
        <p:nvSpPr>
          <p:cNvPr id="184" name="Google Shape;184;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input X provides the initial information that then propagates to the hidden units at each layer and finally produce the output, predicted y (   ). </a:t>
            </a:r>
            <a:endParaRPr/>
          </a:p>
          <a:p>
            <a:pPr indent="-342900" lvl="0" marL="457200" rtl="0" algn="l">
              <a:spcBef>
                <a:spcPts val="0"/>
              </a:spcBef>
              <a:spcAft>
                <a:spcPts val="0"/>
              </a:spcAft>
              <a:buSzPts val="1800"/>
              <a:buChar char="●"/>
            </a:pPr>
            <a:r>
              <a:rPr lang="en"/>
              <a:t>The architecture of the network entails determining its depth, width, and activation functions used on each layer. </a:t>
            </a:r>
            <a:endParaRPr/>
          </a:p>
          <a:p>
            <a:pPr indent="-342900" lvl="0" marL="457200" rtl="0" algn="l">
              <a:spcBef>
                <a:spcPts val="0"/>
              </a:spcBef>
              <a:spcAft>
                <a:spcPts val="0"/>
              </a:spcAft>
              <a:buSzPts val="1800"/>
              <a:buChar char="●"/>
            </a:pPr>
            <a:r>
              <a:rPr lang="en"/>
              <a:t>Depth is the number of hidden layers. </a:t>
            </a:r>
            <a:endParaRPr/>
          </a:p>
          <a:p>
            <a:pPr indent="-342900" lvl="0" marL="457200" rtl="0" algn="l">
              <a:spcBef>
                <a:spcPts val="0"/>
              </a:spcBef>
              <a:spcAft>
                <a:spcPts val="0"/>
              </a:spcAft>
              <a:buSzPts val="1800"/>
              <a:buChar char="●"/>
            </a:pPr>
            <a:r>
              <a:rPr lang="en"/>
              <a:t>Width is the number of units (nodes) on each hidden layer since we don’t control neither input layer nor output layer dimensions.</a:t>
            </a:r>
            <a:endParaRPr/>
          </a:p>
        </p:txBody>
      </p:sp>
      <p:pic>
        <p:nvPicPr>
          <p:cNvPr descr="{&quot;backgroundColorModified&quot;:false,&quot;backgroundColor&quot;:&quot;#FFFFFF&quot;,&quot;code&quot;:&quot;$\\hat{y}$&quot;,&quot;id&quot;:&quot;1&quot;,&quot;aid&quot;:null,&quot;type&quot;:&quot;$&quot;,&quot;font&quot;:{&quot;color&quot;:&quot;#666666&quot;,&quot;size&quot;:18,&quot;family&quot;:&quot;Proxima Nova&quot;},&quot;ts&quot;:1608169441416,&quot;cs&quot;:&quot;nZerPncW15Mpe1Pf18g8Uw==&quot;,&quot;size&quot;:{&quot;width&quot;:11.333333333333334,&quot;height&quot;:20.833333333333332}}" id="185" name="Google Shape;185;p31"/>
          <p:cNvPicPr preferRelativeResize="0"/>
          <p:nvPr/>
        </p:nvPicPr>
        <p:blipFill>
          <a:blip r:embed="rId3">
            <a:alphaModFix/>
          </a:blip>
          <a:stretch>
            <a:fillRect/>
          </a:stretch>
        </p:blipFill>
        <p:spPr>
          <a:xfrm>
            <a:off x="7136950" y="1586600"/>
            <a:ext cx="107950" cy="1984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3" name="Google Shape;63;p14"/>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Artificial Intelligence (AI) is the subject of intense media hype.</a:t>
            </a:r>
            <a:endParaRPr/>
          </a:p>
          <a:p>
            <a:pPr indent="-342900" lvl="0" marL="457200" rtl="0" algn="l">
              <a:spcBef>
                <a:spcPts val="0"/>
              </a:spcBef>
              <a:spcAft>
                <a:spcPts val="0"/>
              </a:spcAft>
              <a:buSzPts val="1800"/>
              <a:buChar char="●"/>
            </a:pPr>
            <a:r>
              <a:rPr lang="en"/>
              <a:t>Recent advances such as Self Driving Cars, AlphaGo, Chatbots, Facial Recognitions and many more.</a:t>
            </a:r>
            <a:endParaRPr/>
          </a:p>
          <a:p>
            <a:pPr indent="-342900" lvl="0" marL="457200" rtl="0" algn="l">
              <a:spcBef>
                <a:spcPts val="0"/>
              </a:spcBef>
              <a:spcAft>
                <a:spcPts val="0"/>
              </a:spcAft>
              <a:buSzPts val="1800"/>
              <a:buChar char="●"/>
            </a:pPr>
            <a:r>
              <a:rPr lang="en"/>
              <a:t>Many large corporations are embracing AI as the core products</a:t>
            </a:r>
            <a:endParaRPr/>
          </a:p>
          <a:p>
            <a:pPr indent="-342900" lvl="0" marL="457200" rtl="0" algn="l">
              <a:spcBef>
                <a:spcPts val="0"/>
              </a:spcBef>
              <a:spcAft>
                <a:spcPts val="0"/>
              </a:spcAft>
              <a:buSzPts val="1800"/>
              <a:buChar char="●"/>
            </a:pPr>
            <a:r>
              <a:rPr lang="en"/>
              <a:t>AI is labelled as the greatest invention in the last century that may change human civilization</a:t>
            </a:r>
            <a:endParaRPr/>
          </a:p>
          <a:p>
            <a:pPr indent="0" lvl="0" marL="457200" rtl="0" algn="l">
              <a:spcBef>
                <a:spcPts val="1600"/>
              </a:spcBef>
              <a:spcAft>
                <a:spcPts val="1600"/>
              </a:spcAft>
              <a:buNone/>
            </a:pPr>
            <a:r>
              <a:t/>
            </a:r>
            <a:endParaRPr/>
          </a:p>
        </p:txBody>
      </p:sp>
      <p:pic>
        <p:nvPicPr>
          <p:cNvPr id="64" name="Google Shape;64;p14"/>
          <p:cNvPicPr preferRelativeResize="0"/>
          <p:nvPr/>
        </p:nvPicPr>
        <p:blipFill>
          <a:blip r:embed="rId3">
            <a:alphaModFix/>
          </a:blip>
          <a:stretch>
            <a:fillRect/>
          </a:stretch>
        </p:blipFill>
        <p:spPr>
          <a:xfrm>
            <a:off x="4724400" y="1170125"/>
            <a:ext cx="4267200" cy="28468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89" name="Shape 189"/>
        <p:cNvGrpSpPr/>
        <p:nvPr/>
      </p:nvGrpSpPr>
      <p:grpSpPr>
        <a:xfrm>
          <a:off x="0" y="0"/>
          <a:ext cx="0" cy="0"/>
          <a:chOff x="0" y="0"/>
          <a:chExt cx="0" cy="0"/>
        </a:xfrm>
      </p:grpSpPr>
      <p:pic>
        <p:nvPicPr>
          <p:cNvPr id="190" name="Google Shape;190;p32"/>
          <p:cNvPicPr preferRelativeResize="0"/>
          <p:nvPr/>
        </p:nvPicPr>
        <p:blipFill rotWithShape="1">
          <a:blip r:embed="rId3">
            <a:alphaModFix/>
          </a:blip>
          <a:srcRect b="5664" l="0" r="0" t="10533"/>
          <a:stretch/>
        </p:blipFill>
        <p:spPr>
          <a:xfrm>
            <a:off x="847575" y="0"/>
            <a:ext cx="7269179" cy="4568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a:t>
            </a:r>
            <a:endParaRPr/>
          </a:p>
        </p:txBody>
      </p:sp>
      <p:sp>
        <p:nvSpPr>
          <p:cNvPr id="196" name="Google Shape;196;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Backpropagation (backward propagation) </a:t>
            </a:r>
            <a:r>
              <a:rPr lang="en"/>
              <a:t>is an important mathematical tool for improving the accuracy of predictions in data mining and machine learning.</a:t>
            </a:r>
            <a:endParaRPr/>
          </a:p>
          <a:p>
            <a:pPr indent="-342900" lvl="0" marL="457200" rtl="0" algn="l">
              <a:spcBef>
                <a:spcPts val="0"/>
              </a:spcBef>
              <a:spcAft>
                <a:spcPts val="0"/>
              </a:spcAft>
              <a:buSzPts val="1800"/>
              <a:buChar char="●"/>
            </a:pPr>
            <a:r>
              <a:rPr lang="en"/>
              <a:t>Essentially, backpropagation is an algorithm used to calculate derivatives quickly.</a:t>
            </a:r>
            <a:endParaRPr/>
          </a:p>
          <a:p>
            <a:pPr indent="-342900" lvl="0" marL="457200" rtl="0" algn="l">
              <a:spcBef>
                <a:spcPts val="0"/>
              </a:spcBef>
              <a:spcAft>
                <a:spcPts val="0"/>
              </a:spcAft>
              <a:buSzPts val="1800"/>
              <a:buChar char="●"/>
            </a:pPr>
            <a:r>
              <a:rPr lang="en"/>
              <a:t>Artificial neural networks use backpropagation as a learning algorithm to compute a gradient descent with respect to weights. </a:t>
            </a:r>
            <a:endParaRPr/>
          </a:p>
          <a:p>
            <a:pPr indent="-342900" lvl="0" marL="457200" rtl="0" algn="l">
              <a:spcBef>
                <a:spcPts val="0"/>
              </a:spcBef>
              <a:spcAft>
                <a:spcPts val="0"/>
              </a:spcAft>
              <a:buSzPts val="1800"/>
              <a:buChar char="●"/>
            </a:pPr>
            <a:r>
              <a:rPr lang="en"/>
              <a:t>Desired outputs are compared to achieved system outputs, and then the systems are tuned by adjusting connection weights to narrow the difference between the two as much as possible.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0" name="Shape 200"/>
        <p:cNvGrpSpPr/>
        <p:nvPr/>
      </p:nvGrpSpPr>
      <p:grpSpPr>
        <a:xfrm>
          <a:off x="0" y="0"/>
          <a:ext cx="0" cy="0"/>
          <a:chOff x="0" y="0"/>
          <a:chExt cx="0" cy="0"/>
        </a:xfrm>
      </p:grpSpPr>
      <p:pic>
        <p:nvPicPr>
          <p:cNvPr id="201" name="Google Shape;201;p34"/>
          <p:cNvPicPr preferRelativeResize="0"/>
          <p:nvPr/>
        </p:nvPicPr>
        <p:blipFill rotWithShape="1">
          <a:blip r:embed="rId3">
            <a:alphaModFix/>
          </a:blip>
          <a:srcRect b="4794" l="0" r="0" t="10937"/>
          <a:stretch/>
        </p:blipFill>
        <p:spPr>
          <a:xfrm>
            <a:off x="933225" y="0"/>
            <a:ext cx="7229086" cy="4568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Optimizer</a:t>
            </a:r>
            <a:endParaRPr/>
          </a:p>
        </p:txBody>
      </p:sp>
      <p:sp>
        <p:nvSpPr>
          <p:cNvPr id="207" name="Google Shape;207;p3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Optimizers are algorithms or methods used to change the attributes of your neural network such as weights and learning rate in order to reduce the losses.</a:t>
            </a:r>
            <a:endParaRPr/>
          </a:p>
          <a:p>
            <a:pPr indent="-342900" lvl="0" marL="457200" rtl="0" algn="l">
              <a:spcBef>
                <a:spcPts val="0"/>
              </a:spcBef>
              <a:spcAft>
                <a:spcPts val="0"/>
              </a:spcAft>
              <a:buSzPts val="1800"/>
              <a:buChar char="●"/>
            </a:pPr>
            <a:r>
              <a:rPr lang="en"/>
              <a:t>There are various optimizers:</a:t>
            </a:r>
            <a:endParaRPr/>
          </a:p>
          <a:p>
            <a:pPr indent="-317500" lvl="1" marL="914400" rtl="0" algn="l">
              <a:spcBef>
                <a:spcPts val="0"/>
              </a:spcBef>
              <a:spcAft>
                <a:spcPts val="0"/>
              </a:spcAft>
              <a:buSzPts val="1400"/>
              <a:buChar char="○"/>
            </a:pPr>
            <a:r>
              <a:rPr lang="en"/>
              <a:t>Gradient Descent</a:t>
            </a:r>
            <a:endParaRPr/>
          </a:p>
          <a:p>
            <a:pPr indent="-317500" lvl="1" marL="914400" rtl="0" algn="l">
              <a:spcBef>
                <a:spcPts val="0"/>
              </a:spcBef>
              <a:spcAft>
                <a:spcPts val="0"/>
              </a:spcAft>
              <a:buSzPts val="1400"/>
              <a:buChar char="○"/>
            </a:pPr>
            <a:r>
              <a:rPr lang="en"/>
              <a:t>Stochastic Gradient Descent (SGD)</a:t>
            </a:r>
            <a:endParaRPr/>
          </a:p>
          <a:p>
            <a:pPr indent="-317500" lvl="1" marL="914400" rtl="0" algn="l">
              <a:spcBef>
                <a:spcPts val="0"/>
              </a:spcBef>
              <a:spcAft>
                <a:spcPts val="0"/>
              </a:spcAft>
              <a:buSzPts val="1400"/>
              <a:buChar char="○"/>
            </a:pPr>
            <a:r>
              <a:rPr lang="en"/>
              <a:t>Mini-Batch Gradient Descent</a:t>
            </a:r>
            <a:endParaRPr/>
          </a:p>
          <a:p>
            <a:pPr indent="-317500" lvl="1" marL="914400" rtl="0" algn="l">
              <a:spcBef>
                <a:spcPts val="0"/>
              </a:spcBef>
              <a:spcAft>
                <a:spcPts val="0"/>
              </a:spcAft>
              <a:buSzPts val="1400"/>
              <a:buChar char="○"/>
            </a:pPr>
            <a:r>
              <a:rPr lang="en"/>
              <a:t>Momentum</a:t>
            </a:r>
            <a:endParaRPr/>
          </a:p>
          <a:p>
            <a:pPr indent="-317500" lvl="1" marL="914400" rtl="0" algn="l">
              <a:spcBef>
                <a:spcPts val="0"/>
              </a:spcBef>
              <a:spcAft>
                <a:spcPts val="0"/>
              </a:spcAft>
              <a:buSzPts val="1400"/>
              <a:buChar char="○"/>
            </a:pPr>
            <a:r>
              <a:rPr lang="en"/>
              <a:t>Adagrad</a:t>
            </a:r>
            <a:endParaRPr/>
          </a:p>
          <a:p>
            <a:pPr indent="-317500" lvl="1" marL="914400" rtl="0" algn="l">
              <a:spcBef>
                <a:spcPts val="0"/>
              </a:spcBef>
              <a:spcAft>
                <a:spcPts val="0"/>
              </a:spcAft>
              <a:buSzPts val="1400"/>
              <a:buChar char="○"/>
            </a:pPr>
            <a:r>
              <a:rPr lang="en"/>
              <a:t>AdaDelta</a:t>
            </a:r>
            <a:endParaRPr/>
          </a:p>
          <a:p>
            <a:pPr indent="-317500" lvl="1" marL="914400" rtl="0" algn="l">
              <a:spcBef>
                <a:spcPts val="0"/>
              </a:spcBef>
              <a:spcAft>
                <a:spcPts val="0"/>
              </a:spcAft>
              <a:buSzPts val="1400"/>
              <a:buChar char="○"/>
            </a:pPr>
            <a:r>
              <a:rPr lang="en"/>
              <a:t>Adam (Adaptive Moment Estimation) </a:t>
            </a:r>
            <a:endParaRPr/>
          </a:p>
        </p:txBody>
      </p:sp>
      <p:pic>
        <p:nvPicPr>
          <p:cNvPr id="208" name="Google Shape;208;p35"/>
          <p:cNvPicPr preferRelativeResize="0"/>
          <p:nvPr/>
        </p:nvPicPr>
        <p:blipFill>
          <a:blip r:embed="rId3">
            <a:alphaModFix/>
          </a:blip>
          <a:stretch>
            <a:fillRect/>
          </a:stretch>
        </p:blipFill>
        <p:spPr>
          <a:xfrm>
            <a:off x="5105400" y="0"/>
            <a:ext cx="3743317" cy="499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sp>
        <p:nvSpPr>
          <p:cNvPr id="214" name="Google Shape;21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Gradient descent is an optimization algorithm that's used when training a machine learning model. It's based on a convex function and tweaks its parameters iteratively to minimize a given function to its local minimum.</a:t>
            </a:r>
            <a:endParaRPr/>
          </a:p>
          <a:p>
            <a:pPr indent="-342900" lvl="0" marL="457200" rtl="0" algn="l">
              <a:spcBef>
                <a:spcPts val="0"/>
              </a:spcBef>
              <a:spcAft>
                <a:spcPts val="0"/>
              </a:spcAft>
              <a:buSzPts val="1800"/>
              <a:buChar char="●"/>
            </a:pPr>
            <a:r>
              <a:rPr lang="en"/>
              <a:t>How big the steps are gradient descent takes into the direction of the local minimum are determined by the </a:t>
            </a:r>
            <a:r>
              <a:rPr b="1" lang="en">
                <a:solidFill>
                  <a:srgbClr val="FF0000"/>
                </a:solidFill>
              </a:rPr>
              <a:t>learning rate.</a:t>
            </a:r>
            <a:endParaRPr b="1">
              <a:solidFill>
                <a:srgbClr val="FF0000"/>
              </a:solidFill>
            </a:endParaRPr>
          </a:p>
          <a:p>
            <a:pPr indent="-342900" lvl="0" marL="457200" rtl="0" algn="l">
              <a:spcBef>
                <a:spcPts val="0"/>
              </a:spcBef>
              <a:spcAft>
                <a:spcPts val="0"/>
              </a:spcAft>
              <a:buSzPts val="1800"/>
              <a:buChar char="●"/>
            </a:pPr>
            <a:r>
              <a:rPr lang="en"/>
              <a:t>For gradient descent to reach the local minimum we must set the learning rate to an appropriate value, which is neither too low nor too high.</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a:t>
            </a:r>
            <a:endParaRPr/>
          </a:p>
        </p:txBody>
      </p:sp>
      <p:pic>
        <p:nvPicPr>
          <p:cNvPr id="220" name="Google Shape;220;p37"/>
          <p:cNvPicPr preferRelativeResize="0"/>
          <p:nvPr/>
        </p:nvPicPr>
        <p:blipFill>
          <a:blip r:embed="rId3">
            <a:alphaModFix/>
          </a:blip>
          <a:stretch>
            <a:fillRect/>
          </a:stretch>
        </p:blipFill>
        <p:spPr>
          <a:xfrm>
            <a:off x="4897750" y="1874150"/>
            <a:ext cx="4163949" cy="2058376"/>
          </a:xfrm>
          <a:prstGeom prst="rect">
            <a:avLst/>
          </a:prstGeom>
          <a:noFill/>
          <a:ln>
            <a:noFill/>
          </a:ln>
        </p:spPr>
      </p:pic>
      <p:pic>
        <p:nvPicPr>
          <p:cNvPr id="221" name="Google Shape;221;p37"/>
          <p:cNvPicPr preferRelativeResize="0"/>
          <p:nvPr/>
        </p:nvPicPr>
        <p:blipFill>
          <a:blip r:embed="rId4">
            <a:alphaModFix/>
          </a:blip>
          <a:stretch>
            <a:fillRect/>
          </a:stretch>
        </p:blipFill>
        <p:spPr>
          <a:xfrm>
            <a:off x="0" y="1687300"/>
            <a:ext cx="5013924" cy="2716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8"/>
          <p:cNvPicPr preferRelativeResize="0"/>
          <p:nvPr/>
        </p:nvPicPr>
        <p:blipFill>
          <a:blip r:embed="rId3">
            <a:alphaModFix/>
          </a:blip>
          <a:stretch>
            <a:fillRect/>
          </a:stretch>
        </p:blipFill>
        <p:spPr>
          <a:xfrm>
            <a:off x="0" y="781050"/>
            <a:ext cx="9144000" cy="3581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Activation Functions</a:t>
            </a:r>
            <a:endParaRPr/>
          </a:p>
        </p:txBody>
      </p:sp>
      <p:sp>
        <p:nvSpPr>
          <p:cNvPr id="232" name="Google Shape;23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Activation functions determine the output of a deep learning model, its accuracy, and also the computational efficiency of training a model.</a:t>
            </a:r>
            <a:endParaRPr/>
          </a:p>
          <a:p>
            <a:pPr indent="-342900" lvl="0" marL="457200" rtl="0" algn="l">
              <a:spcBef>
                <a:spcPts val="0"/>
              </a:spcBef>
              <a:spcAft>
                <a:spcPts val="0"/>
              </a:spcAft>
              <a:buSzPts val="1800"/>
              <a:buChar char="●"/>
            </a:pPr>
            <a:r>
              <a:rPr lang="en"/>
              <a:t>Activation functions also have a major effect on the neural network’s ability to converge and the convergence speed, or in some cases,</a:t>
            </a:r>
            <a:endParaRPr/>
          </a:p>
          <a:p>
            <a:pPr indent="-342900" lvl="0" marL="457200" rtl="0" algn="l">
              <a:spcBef>
                <a:spcPts val="0"/>
              </a:spcBef>
              <a:spcAft>
                <a:spcPts val="0"/>
              </a:spcAft>
              <a:buSzPts val="1800"/>
              <a:buChar char="●"/>
            </a:pPr>
            <a:r>
              <a:rPr lang="en"/>
              <a:t>The function is attached to each neuron in the network, and determines whether it should be </a:t>
            </a:r>
            <a:r>
              <a:rPr b="1" lang="en">
                <a:solidFill>
                  <a:srgbClr val="FF0000"/>
                </a:solidFill>
              </a:rPr>
              <a:t>activated (“fired”) </a:t>
            </a:r>
            <a:r>
              <a:rPr lang="en"/>
              <a:t>or not, based on whether each neuron’s input is relevant for the model’s prediction.</a:t>
            </a:r>
            <a:endParaRPr/>
          </a:p>
          <a:p>
            <a:pPr indent="-342900" lvl="0" marL="457200" rtl="0" algn="l">
              <a:spcBef>
                <a:spcPts val="0"/>
              </a:spcBef>
              <a:spcAft>
                <a:spcPts val="0"/>
              </a:spcAft>
              <a:buSzPts val="1800"/>
              <a:buChar char="●"/>
            </a:pPr>
            <a:r>
              <a:rPr lang="en"/>
              <a:t>Common activation functions:</a:t>
            </a:r>
            <a:endParaRPr/>
          </a:p>
          <a:p>
            <a:pPr indent="-317500" lvl="1" marL="914400" rtl="0" algn="l">
              <a:spcBef>
                <a:spcPts val="0"/>
              </a:spcBef>
              <a:spcAft>
                <a:spcPts val="0"/>
              </a:spcAft>
              <a:buSzPts val="1400"/>
              <a:buChar char="○"/>
            </a:pPr>
            <a:r>
              <a:rPr lang="en"/>
              <a:t>Sigmoid</a:t>
            </a:r>
            <a:endParaRPr/>
          </a:p>
          <a:p>
            <a:pPr indent="-317500" lvl="1" marL="914400" rtl="0" algn="l">
              <a:spcBef>
                <a:spcPts val="0"/>
              </a:spcBef>
              <a:spcAft>
                <a:spcPts val="0"/>
              </a:spcAft>
              <a:buSzPts val="1400"/>
              <a:buChar char="○"/>
            </a:pPr>
            <a:r>
              <a:rPr lang="en"/>
              <a:t>Linear</a:t>
            </a:r>
            <a:endParaRPr/>
          </a:p>
          <a:p>
            <a:pPr indent="-317500" lvl="1" marL="914400" rtl="0" algn="l">
              <a:spcBef>
                <a:spcPts val="0"/>
              </a:spcBef>
              <a:spcAft>
                <a:spcPts val="0"/>
              </a:spcAft>
              <a:buSzPts val="1400"/>
              <a:buChar char="○"/>
            </a:pPr>
            <a:r>
              <a:rPr lang="en"/>
              <a:t>ReLu</a:t>
            </a:r>
            <a:endParaRPr/>
          </a:p>
          <a:p>
            <a:pPr indent="-317500" lvl="1" marL="914400" rtl="0" algn="l">
              <a:spcBef>
                <a:spcPts val="0"/>
              </a:spcBef>
              <a:spcAft>
                <a:spcPts val="0"/>
              </a:spcAft>
              <a:buSzPts val="1400"/>
              <a:buChar char="○"/>
            </a:pPr>
            <a:r>
              <a:rPr lang="en"/>
              <a:t>Tanh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0"/>
          <p:cNvPicPr preferRelativeResize="0"/>
          <p:nvPr/>
        </p:nvPicPr>
        <p:blipFill>
          <a:blip r:embed="rId3">
            <a:alphaModFix/>
          </a:blip>
          <a:stretch>
            <a:fillRect/>
          </a:stretch>
        </p:blipFill>
        <p:spPr>
          <a:xfrm>
            <a:off x="1956631" y="0"/>
            <a:ext cx="5230738"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Loss Function</a:t>
            </a:r>
            <a:endParaRPr/>
          </a:p>
        </p:txBody>
      </p:sp>
      <p:sp>
        <p:nvSpPr>
          <p:cNvPr id="243" name="Google Shape;243;p41"/>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Prior training the n</a:t>
            </a:r>
            <a:r>
              <a:rPr lang="en"/>
              <a:t>eural networks, you are required to choose a loss function when designing and configuring your model.</a:t>
            </a:r>
            <a:endParaRPr/>
          </a:p>
          <a:p>
            <a:pPr indent="-342900" lvl="0" marL="457200" rtl="0" algn="l">
              <a:spcBef>
                <a:spcPts val="0"/>
              </a:spcBef>
              <a:spcAft>
                <a:spcPts val="0"/>
              </a:spcAft>
              <a:buSzPts val="1800"/>
              <a:buChar char="●"/>
            </a:pPr>
            <a:r>
              <a:rPr lang="en"/>
              <a:t>The g</a:t>
            </a:r>
            <a:r>
              <a:rPr lang="en"/>
              <a:t>radient descent</a:t>
            </a:r>
            <a:r>
              <a:rPr lang="en"/>
              <a:t> algorithm seeks to change the weights so that the next evaluation reduces the error, meaning the optimization algorithm is navigating down the gradient (or slope) of error.</a:t>
            </a:r>
            <a:endParaRPr/>
          </a:p>
          <a:p>
            <a:pPr indent="-342900" lvl="0" marL="457200" rtl="0" algn="l">
              <a:spcBef>
                <a:spcPts val="0"/>
              </a:spcBef>
              <a:spcAft>
                <a:spcPts val="0"/>
              </a:spcAft>
              <a:buSzPts val="1800"/>
              <a:buChar char="●"/>
            </a:pPr>
            <a:r>
              <a:rPr lang="en"/>
              <a:t>In the context of an optimization algorithm, the function used to evaluate a candidate solution (i.e. a set of weights) is referred to as the objective function.</a:t>
            </a:r>
            <a:endParaRPr/>
          </a:p>
          <a:p>
            <a:pPr indent="-342900" lvl="0" marL="457200" rtl="0" algn="l">
              <a:spcBef>
                <a:spcPts val="0"/>
              </a:spcBef>
              <a:spcAft>
                <a:spcPts val="0"/>
              </a:spcAft>
              <a:buSzPts val="1800"/>
              <a:buChar char="●"/>
            </a:pPr>
            <a:r>
              <a:rPr lang="en"/>
              <a:t>For </a:t>
            </a:r>
            <a:r>
              <a:rPr b="1" lang="en"/>
              <a:t>regression:</a:t>
            </a:r>
            <a:endParaRPr b="1"/>
          </a:p>
          <a:p>
            <a:pPr indent="-317500" lvl="1" marL="914400" rtl="0" algn="l">
              <a:spcBef>
                <a:spcPts val="0"/>
              </a:spcBef>
              <a:spcAft>
                <a:spcPts val="0"/>
              </a:spcAft>
              <a:buSzPts val="1400"/>
              <a:buChar char="○"/>
            </a:pPr>
            <a:r>
              <a:rPr lang="en"/>
              <a:t>Mean Square Error (MSE) or Mean Absolute Error (MAE)</a:t>
            </a:r>
            <a:endParaRPr/>
          </a:p>
          <a:p>
            <a:pPr indent="-342900" lvl="0" marL="457200" rtl="0" algn="l">
              <a:spcBef>
                <a:spcPts val="0"/>
              </a:spcBef>
              <a:spcAft>
                <a:spcPts val="0"/>
              </a:spcAft>
              <a:buSzPts val="1800"/>
              <a:buChar char="●"/>
            </a:pPr>
            <a:r>
              <a:rPr lang="en"/>
              <a:t>For </a:t>
            </a:r>
            <a:r>
              <a:rPr b="1" lang="en"/>
              <a:t>Binary Classification:</a:t>
            </a:r>
            <a:endParaRPr b="1"/>
          </a:p>
          <a:p>
            <a:pPr indent="-317500" lvl="1" marL="914400" rtl="0" algn="l">
              <a:spcBef>
                <a:spcPts val="0"/>
              </a:spcBef>
              <a:spcAft>
                <a:spcPts val="0"/>
              </a:spcAft>
              <a:buSzPts val="1400"/>
              <a:buChar char="○"/>
            </a:pPr>
            <a:r>
              <a:rPr lang="en"/>
              <a:t>Binary Cross Entropy Loss</a:t>
            </a:r>
            <a:endParaRPr/>
          </a:p>
          <a:p>
            <a:pPr indent="-342900" lvl="0" marL="457200" rtl="0" algn="l">
              <a:spcBef>
                <a:spcPts val="0"/>
              </a:spcBef>
              <a:spcAft>
                <a:spcPts val="0"/>
              </a:spcAft>
              <a:buSzPts val="1800"/>
              <a:buChar char="●"/>
            </a:pPr>
            <a:r>
              <a:rPr lang="en"/>
              <a:t>For </a:t>
            </a:r>
            <a:r>
              <a:rPr b="1" lang="en"/>
              <a:t>Multiclass classification:</a:t>
            </a:r>
            <a:endParaRPr b="1"/>
          </a:p>
          <a:p>
            <a:pPr indent="-317500" lvl="1" marL="914400" rtl="0" algn="l">
              <a:spcBef>
                <a:spcPts val="0"/>
              </a:spcBef>
              <a:spcAft>
                <a:spcPts val="0"/>
              </a:spcAft>
              <a:buSzPts val="1400"/>
              <a:buChar char="○"/>
            </a:pPr>
            <a:r>
              <a:rPr lang="en"/>
              <a:t>Multi-Class Cross-Entropy Loss</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453025" y="0"/>
            <a:ext cx="8229578" cy="5143500"/>
          </a:xfrm>
          <a:prstGeom prst="rect">
            <a:avLst/>
          </a:prstGeom>
          <a:noFill/>
          <a:ln>
            <a:noFill/>
          </a:ln>
        </p:spPr>
      </p:pic>
      <p:sp>
        <p:nvSpPr>
          <p:cNvPr id="70" name="Google Shape;70;p15"/>
          <p:cNvSpPr/>
          <p:nvPr/>
        </p:nvSpPr>
        <p:spPr>
          <a:xfrm>
            <a:off x="6407750" y="4703625"/>
            <a:ext cx="2051951" cy="329949"/>
          </a:xfrm>
          <a:prstGeom prst="rect">
            <a:avLst/>
          </a:prstGeom>
        </p:spPr>
        <p:txBody>
          <a:bodyPr>
            <a:prstTxWarp prst="textPlain"/>
          </a:bodyPr>
          <a:lstStyle/>
          <a:p>
            <a:pPr lvl="0" algn="ctr"/>
            <a:r>
              <a:rPr b="0" i="0">
                <a:ln cap="flat" cmpd="sng" w="9525">
                  <a:solidFill>
                    <a:srgbClr val="FF9900"/>
                  </a:solidFill>
                  <a:prstDash val="solid"/>
                  <a:round/>
                  <a:headEnd len="sm" w="sm" type="none"/>
                  <a:tailEnd len="sm" w="sm" type="none"/>
                </a:ln>
                <a:solidFill>
                  <a:srgbClr val="FF0000"/>
                </a:solidFill>
                <a:latin typeface="Arial"/>
              </a:rPr>
              <a:t>AlphaGo</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Regularisation</a:t>
            </a:r>
            <a:endParaRPr/>
          </a:p>
        </p:txBody>
      </p:sp>
      <p:sp>
        <p:nvSpPr>
          <p:cNvPr id="249" name="Google Shape;249;p42"/>
          <p:cNvSpPr txBox="1"/>
          <p:nvPr>
            <p:ph idx="1" type="body"/>
          </p:nvPr>
        </p:nvSpPr>
        <p:spPr>
          <a:xfrm>
            <a:off x="311700" y="1152475"/>
            <a:ext cx="4844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Complex neural networks with many layers tend to be overfitting</a:t>
            </a:r>
            <a:endParaRPr/>
          </a:p>
          <a:p>
            <a:pPr indent="-342900" lvl="0" marL="457200" rtl="0" algn="l">
              <a:spcBef>
                <a:spcPts val="0"/>
              </a:spcBef>
              <a:spcAft>
                <a:spcPts val="0"/>
              </a:spcAft>
              <a:buSzPts val="1800"/>
              <a:buChar char="●"/>
            </a:pPr>
            <a:r>
              <a:rPr lang="en"/>
              <a:t>Regularization is a technique which makes slight modifications to the learning algorithm such that the model generalizes better. This in turn improves the model’s performance on the unseen data as well.</a:t>
            </a:r>
            <a:endParaRPr/>
          </a:p>
          <a:p>
            <a:pPr indent="-342900" lvl="0" marL="457200" rtl="0" algn="l">
              <a:spcBef>
                <a:spcPts val="0"/>
              </a:spcBef>
              <a:spcAft>
                <a:spcPts val="0"/>
              </a:spcAft>
              <a:buSzPts val="1800"/>
              <a:buChar char="●"/>
            </a:pPr>
            <a:r>
              <a:rPr lang="en"/>
              <a:t>Common regularisation techniques:</a:t>
            </a:r>
            <a:endParaRPr/>
          </a:p>
          <a:p>
            <a:pPr indent="-317500" lvl="1" marL="914400" rtl="0" algn="l">
              <a:spcBef>
                <a:spcPts val="0"/>
              </a:spcBef>
              <a:spcAft>
                <a:spcPts val="0"/>
              </a:spcAft>
              <a:buSzPts val="1400"/>
              <a:buChar char="○"/>
            </a:pPr>
            <a:r>
              <a:rPr lang="en"/>
              <a:t>L</a:t>
            </a:r>
            <a:r>
              <a:rPr baseline="-25000" lang="en"/>
              <a:t>1</a:t>
            </a:r>
            <a:r>
              <a:rPr lang="en"/>
              <a:t> and L</a:t>
            </a:r>
            <a:r>
              <a:rPr baseline="-25000" lang="en"/>
              <a:t>2</a:t>
            </a:r>
            <a:endParaRPr baseline="-25000"/>
          </a:p>
          <a:p>
            <a:pPr indent="-317500" lvl="1" marL="914400" rtl="0" algn="l">
              <a:spcBef>
                <a:spcPts val="0"/>
              </a:spcBef>
              <a:spcAft>
                <a:spcPts val="0"/>
              </a:spcAft>
              <a:buSzPts val="1400"/>
              <a:buChar char="○"/>
            </a:pPr>
            <a:r>
              <a:rPr lang="en"/>
              <a:t>Dropout</a:t>
            </a:r>
            <a:endParaRPr/>
          </a:p>
          <a:p>
            <a:pPr indent="-317500" lvl="1" marL="914400" rtl="0" algn="l">
              <a:spcBef>
                <a:spcPts val="0"/>
              </a:spcBef>
              <a:spcAft>
                <a:spcPts val="0"/>
              </a:spcAft>
              <a:buSzPts val="1400"/>
              <a:buChar char="○"/>
            </a:pPr>
            <a:r>
              <a:rPr lang="en"/>
              <a:t>Data Augmentation</a:t>
            </a:r>
            <a:endParaRPr/>
          </a:p>
          <a:p>
            <a:pPr indent="-317500" lvl="1" marL="914400" rtl="0" algn="l">
              <a:spcBef>
                <a:spcPts val="0"/>
              </a:spcBef>
              <a:spcAft>
                <a:spcPts val="0"/>
              </a:spcAft>
              <a:buSzPts val="1400"/>
              <a:buChar char="○"/>
            </a:pPr>
            <a:r>
              <a:rPr lang="en"/>
              <a:t>Early Stopping</a:t>
            </a:r>
            <a:endParaRPr/>
          </a:p>
        </p:txBody>
      </p:sp>
      <p:pic>
        <p:nvPicPr>
          <p:cNvPr id="250" name="Google Shape;250;p42"/>
          <p:cNvPicPr preferRelativeResize="0"/>
          <p:nvPr/>
        </p:nvPicPr>
        <p:blipFill>
          <a:blip r:embed="rId3">
            <a:alphaModFix/>
          </a:blip>
          <a:stretch>
            <a:fillRect/>
          </a:stretch>
        </p:blipFill>
        <p:spPr>
          <a:xfrm>
            <a:off x="5029200" y="1170125"/>
            <a:ext cx="4010025" cy="3228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p:txBody>
      </p:sp>
      <p:sp>
        <p:nvSpPr>
          <p:cNvPr id="256" name="Google Shape;256;p4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augmentation is a strategy that enables practitioners to significantly increase the diversity of data available for training models, without actually collecting new data.</a:t>
            </a:r>
            <a:endParaRPr/>
          </a:p>
          <a:p>
            <a:pPr indent="-342900" lvl="0" marL="457200" rtl="0" algn="l">
              <a:spcBef>
                <a:spcPts val="0"/>
              </a:spcBef>
              <a:spcAft>
                <a:spcPts val="0"/>
              </a:spcAft>
              <a:buSzPts val="1800"/>
              <a:buChar char="●"/>
            </a:pPr>
            <a:r>
              <a:rPr lang="en"/>
              <a:t>Data augmentation techniques such as cropping, padding, and horizontal flipping are commonly used to train large neural networks.</a:t>
            </a:r>
            <a:endParaRPr/>
          </a:p>
        </p:txBody>
      </p:sp>
      <p:pic>
        <p:nvPicPr>
          <p:cNvPr id="257" name="Google Shape;257;p43"/>
          <p:cNvPicPr preferRelativeResize="0"/>
          <p:nvPr/>
        </p:nvPicPr>
        <p:blipFill>
          <a:blip r:embed="rId3">
            <a:alphaModFix/>
          </a:blip>
          <a:stretch>
            <a:fillRect/>
          </a:stretch>
        </p:blipFill>
        <p:spPr>
          <a:xfrm>
            <a:off x="4648450" y="1901000"/>
            <a:ext cx="4393950" cy="1317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Dropout</a:t>
            </a:r>
            <a:endParaRPr/>
          </a:p>
        </p:txBody>
      </p:sp>
      <p:sp>
        <p:nvSpPr>
          <p:cNvPr id="263" name="Google Shape;263;p44"/>
          <p:cNvSpPr txBox="1"/>
          <p:nvPr>
            <p:ph idx="1" type="body"/>
          </p:nvPr>
        </p:nvSpPr>
        <p:spPr>
          <a:xfrm>
            <a:off x="311700" y="1152475"/>
            <a:ext cx="4186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Dropout is a common regularisation technique</a:t>
            </a:r>
            <a:endParaRPr/>
          </a:p>
          <a:p>
            <a:pPr indent="-342900" lvl="0" marL="457200" rtl="0" algn="l">
              <a:spcBef>
                <a:spcPts val="0"/>
              </a:spcBef>
              <a:spcAft>
                <a:spcPts val="0"/>
              </a:spcAft>
              <a:buSzPts val="1800"/>
              <a:buChar char="●"/>
            </a:pPr>
            <a:r>
              <a:rPr lang="en"/>
              <a:t>At every iteration, it randomly selects some nodes and removes them along with all of their incoming and outgoing connections.</a:t>
            </a:r>
            <a:endParaRPr/>
          </a:p>
          <a:p>
            <a:pPr indent="-342900" lvl="0" marL="457200" rtl="0" algn="l">
              <a:spcBef>
                <a:spcPts val="0"/>
              </a:spcBef>
              <a:spcAft>
                <a:spcPts val="0"/>
              </a:spcAft>
              <a:buSzPts val="1800"/>
              <a:buChar char="●"/>
            </a:pPr>
            <a:r>
              <a:rPr lang="en"/>
              <a:t>This probability of choosing how many nodes should be dropped is the hyperparameter of the dropout function.</a:t>
            </a:r>
            <a:endParaRPr/>
          </a:p>
        </p:txBody>
      </p:sp>
      <p:pic>
        <p:nvPicPr>
          <p:cNvPr id="264" name="Google Shape;264;p44"/>
          <p:cNvPicPr preferRelativeResize="0"/>
          <p:nvPr/>
        </p:nvPicPr>
        <p:blipFill>
          <a:blip r:embed="rId3">
            <a:alphaModFix/>
          </a:blip>
          <a:stretch>
            <a:fillRect/>
          </a:stretch>
        </p:blipFill>
        <p:spPr>
          <a:xfrm>
            <a:off x="4679400" y="1295400"/>
            <a:ext cx="4381500" cy="2552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Early Stopping</a:t>
            </a:r>
            <a:endParaRPr/>
          </a:p>
        </p:txBody>
      </p:sp>
      <p:sp>
        <p:nvSpPr>
          <p:cNvPr id="270" name="Google Shape;270;p4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Early stopping is a kind of cross-validation strategy where we keep one part of the training set as the validation set.</a:t>
            </a:r>
            <a:endParaRPr/>
          </a:p>
          <a:p>
            <a:pPr indent="-342900" lvl="0" marL="457200" rtl="0" algn="l">
              <a:spcBef>
                <a:spcPts val="0"/>
              </a:spcBef>
              <a:spcAft>
                <a:spcPts val="0"/>
              </a:spcAft>
              <a:buSzPts val="1800"/>
              <a:buChar char="●"/>
            </a:pPr>
            <a:r>
              <a:rPr lang="en"/>
              <a:t>When we see that the performance on the validation set is getting worse, we immediately stop the training on the model. This is known as early stopping.</a:t>
            </a:r>
            <a:endParaRPr/>
          </a:p>
        </p:txBody>
      </p:sp>
      <p:pic>
        <p:nvPicPr>
          <p:cNvPr id="271" name="Google Shape;271;p45"/>
          <p:cNvPicPr preferRelativeResize="0"/>
          <p:nvPr/>
        </p:nvPicPr>
        <p:blipFill>
          <a:blip r:embed="rId3">
            <a:alphaModFix/>
          </a:blip>
          <a:stretch>
            <a:fillRect/>
          </a:stretch>
        </p:blipFill>
        <p:spPr>
          <a:xfrm>
            <a:off x="4648200" y="1040625"/>
            <a:ext cx="4374225" cy="3196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Frameworks</a:t>
            </a:r>
            <a:endParaRPr/>
          </a:p>
        </p:txBody>
      </p:sp>
      <p:pic>
        <p:nvPicPr>
          <p:cNvPr id="277" name="Google Shape;277;p46"/>
          <p:cNvPicPr preferRelativeResize="0"/>
          <p:nvPr/>
        </p:nvPicPr>
        <p:blipFill>
          <a:blip r:embed="rId3">
            <a:alphaModFix/>
          </a:blip>
          <a:stretch>
            <a:fillRect/>
          </a:stretch>
        </p:blipFill>
        <p:spPr>
          <a:xfrm>
            <a:off x="717725" y="1361525"/>
            <a:ext cx="7435674" cy="35381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a:t>
            </a:r>
            <a:endParaRPr/>
          </a:p>
        </p:txBody>
      </p:sp>
      <p:sp>
        <p:nvSpPr>
          <p:cNvPr id="283" name="Google Shape;283;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TensorFlow is a free and open-source software library for machine learning. It can be used across a range of tasks but has a particular focus on training and inference of deep neural networks.</a:t>
            </a:r>
            <a:endParaRPr/>
          </a:p>
          <a:p>
            <a:pPr indent="-342900" lvl="0" marL="457200" rtl="0" algn="l">
              <a:spcBef>
                <a:spcPts val="0"/>
              </a:spcBef>
              <a:spcAft>
                <a:spcPts val="0"/>
              </a:spcAft>
              <a:buSzPts val="1800"/>
              <a:buChar char="●"/>
            </a:pPr>
            <a:r>
              <a:rPr lang="en"/>
              <a:t>Tensorflow is a symbolic math library based on dataflow and differentiable programming.</a:t>
            </a:r>
            <a:endParaRPr/>
          </a:p>
          <a:p>
            <a:pPr indent="-342900" lvl="0" marL="457200" rtl="0" algn="l">
              <a:spcBef>
                <a:spcPts val="0"/>
              </a:spcBef>
              <a:spcAft>
                <a:spcPts val="0"/>
              </a:spcAft>
              <a:buSzPts val="1800"/>
              <a:buChar char="●"/>
            </a:pPr>
            <a:r>
              <a:rPr lang="en"/>
              <a:t>TensorFlow’s high-level APIs are based on the Keras API standard for defining and training neural networks.</a:t>
            </a:r>
            <a:endParaRPr/>
          </a:p>
          <a:p>
            <a:pPr indent="-342900" lvl="0" marL="457200" rtl="0" algn="l">
              <a:spcBef>
                <a:spcPts val="0"/>
              </a:spcBef>
              <a:spcAft>
                <a:spcPts val="0"/>
              </a:spcAft>
              <a:buSzPts val="1800"/>
              <a:buChar char="●"/>
            </a:pPr>
            <a:r>
              <a:rPr lang="en"/>
              <a:t>Keras enables fast prototyping, state-of-the-art research, and production—all with user-friendly APIs.</a:t>
            </a:r>
            <a:endParaRPr/>
          </a:p>
          <a:p>
            <a:pPr indent="-342900" lvl="0" marL="457200" rtl="0" algn="l">
              <a:spcBef>
                <a:spcPts val="0"/>
              </a:spcBef>
              <a:spcAft>
                <a:spcPts val="0"/>
              </a:spcAft>
              <a:buSzPts val="1800"/>
              <a:buChar char="●"/>
            </a:pPr>
            <a:r>
              <a:rPr lang="en" u="sng">
                <a:solidFill>
                  <a:schemeClr val="hlink"/>
                </a:solidFill>
                <a:hlinkClick r:id="rId3"/>
              </a:rPr>
              <a:t>https://www.tensorflow.org</a:t>
            </a:r>
            <a:r>
              <a:rPr lang="en"/>
              <a:t> </a:t>
            </a:r>
            <a:endParaRPr/>
          </a:p>
        </p:txBody>
      </p:sp>
      <p:pic>
        <p:nvPicPr>
          <p:cNvPr id="284" name="Google Shape;284;p47"/>
          <p:cNvPicPr preferRelativeResize="0"/>
          <p:nvPr/>
        </p:nvPicPr>
        <p:blipFill>
          <a:blip r:embed="rId4">
            <a:alphaModFix/>
          </a:blip>
          <a:stretch>
            <a:fillRect/>
          </a:stretch>
        </p:blipFill>
        <p:spPr>
          <a:xfrm>
            <a:off x="5848225" y="4213425"/>
            <a:ext cx="3105824" cy="81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a:t>
            </a:r>
            <a:endParaRPr/>
          </a:p>
        </p:txBody>
      </p:sp>
      <p:pic>
        <p:nvPicPr>
          <p:cNvPr id="290" name="Google Shape;290;p48"/>
          <p:cNvPicPr preferRelativeResize="0"/>
          <p:nvPr/>
        </p:nvPicPr>
        <p:blipFill>
          <a:blip r:embed="rId3">
            <a:alphaModFix/>
          </a:blip>
          <a:stretch>
            <a:fillRect/>
          </a:stretch>
        </p:blipFill>
        <p:spPr>
          <a:xfrm>
            <a:off x="609600" y="1170125"/>
            <a:ext cx="7580937" cy="3820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TensorBoard</a:t>
            </a:r>
            <a:endParaRPr/>
          </a:p>
        </p:txBody>
      </p:sp>
      <p:sp>
        <p:nvSpPr>
          <p:cNvPr id="296" name="Google Shape;296;p4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TensorBoard is a tool for providing the measurements and visualizations needed during the machine learning workflow. </a:t>
            </a:r>
            <a:endParaRPr/>
          </a:p>
          <a:p>
            <a:pPr indent="-342900" lvl="0" marL="457200" rtl="0" algn="l">
              <a:spcBef>
                <a:spcPts val="0"/>
              </a:spcBef>
              <a:spcAft>
                <a:spcPts val="0"/>
              </a:spcAft>
              <a:buSzPts val="1800"/>
              <a:buChar char="●"/>
            </a:pPr>
            <a:r>
              <a:rPr lang="en"/>
              <a:t>It enables tracking experiment metrics like loss and accuracy, visualizing the model graph, projecting embeddings to a lower dimensional space, and much more.</a:t>
            </a:r>
            <a:endParaRPr/>
          </a:p>
          <a:p>
            <a:pPr indent="-342900" lvl="0" marL="457200" rtl="0" algn="l">
              <a:spcBef>
                <a:spcPts val="0"/>
              </a:spcBef>
              <a:spcAft>
                <a:spcPts val="0"/>
              </a:spcAft>
              <a:buSzPts val="1800"/>
              <a:buChar char="●"/>
            </a:pPr>
            <a:r>
              <a:rPr lang="en" u="sng">
                <a:solidFill>
                  <a:schemeClr val="hlink"/>
                </a:solidFill>
                <a:hlinkClick r:id="rId3"/>
              </a:rPr>
              <a:t>https://www.tensorflow.org/tensorboard</a:t>
            </a:r>
            <a:r>
              <a:rPr lang="en"/>
              <a:t> </a:t>
            </a:r>
            <a:endParaRPr/>
          </a:p>
        </p:txBody>
      </p:sp>
      <p:pic>
        <p:nvPicPr>
          <p:cNvPr id="297" name="Google Shape;297;p49"/>
          <p:cNvPicPr preferRelativeResize="0"/>
          <p:nvPr/>
        </p:nvPicPr>
        <p:blipFill>
          <a:blip r:embed="rId4">
            <a:alphaModFix/>
          </a:blip>
          <a:stretch>
            <a:fillRect/>
          </a:stretch>
        </p:blipFill>
        <p:spPr>
          <a:xfrm>
            <a:off x="4724400" y="1170125"/>
            <a:ext cx="4267200" cy="322707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PyTorch</a:t>
            </a:r>
            <a:endParaRPr/>
          </a:p>
        </p:txBody>
      </p:sp>
      <p:sp>
        <p:nvSpPr>
          <p:cNvPr id="303" name="Google Shape;30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PyTorch is an open source machine learning library based on the Torch library, used for applications such as computer vision and natural language processing, primarily developed by Facebook's AI Research lab.</a:t>
            </a:r>
            <a:endParaRPr/>
          </a:p>
          <a:p>
            <a:pPr indent="-342900" lvl="0" marL="457200" rtl="0" algn="l">
              <a:spcBef>
                <a:spcPts val="0"/>
              </a:spcBef>
              <a:spcAft>
                <a:spcPts val="0"/>
              </a:spcAft>
              <a:buSzPts val="1800"/>
              <a:buChar char="●"/>
            </a:pPr>
            <a:r>
              <a:rPr lang="en"/>
              <a:t>It is free and open-source software released under the Modified BSD license.</a:t>
            </a:r>
            <a:endParaRPr/>
          </a:p>
          <a:p>
            <a:pPr indent="-342900" lvl="0" marL="457200" rtl="0" algn="l">
              <a:spcBef>
                <a:spcPts val="0"/>
              </a:spcBef>
              <a:spcAft>
                <a:spcPts val="0"/>
              </a:spcAft>
              <a:buSzPts val="1800"/>
              <a:buChar char="●"/>
            </a:pPr>
            <a:r>
              <a:rPr lang="en" u="sng">
                <a:solidFill>
                  <a:schemeClr val="hlink"/>
                </a:solidFill>
                <a:hlinkClick r:id="rId3"/>
              </a:rPr>
              <a:t>https://pytorch.org</a:t>
            </a:r>
            <a:r>
              <a:rPr lang="en"/>
              <a:t> </a:t>
            </a:r>
            <a:endParaRPr/>
          </a:p>
        </p:txBody>
      </p:sp>
      <p:pic>
        <p:nvPicPr>
          <p:cNvPr id="304" name="Google Shape;304;p50"/>
          <p:cNvPicPr preferRelativeResize="0"/>
          <p:nvPr/>
        </p:nvPicPr>
        <p:blipFill>
          <a:blip r:embed="rId4">
            <a:alphaModFix/>
          </a:blip>
          <a:stretch>
            <a:fillRect/>
          </a:stretch>
        </p:blipFill>
        <p:spPr>
          <a:xfrm>
            <a:off x="5185150" y="4218675"/>
            <a:ext cx="3842000" cy="768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Keras</a:t>
            </a:r>
            <a:endParaRPr/>
          </a:p>
        </p:txBody>
      </p:sp>
      <p:sp>
        <p:nvSpPr>
          <p:cNvPr id="310" name="Google Shape;310;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Keras is an high level API for Deep Learning Frameworks such as Tensorflow and CNTK.</a:t>
            </a:r>
            <a:endParaRPr/>
          </a:p>
          <a:p>
            <a:pPr indent="-342900" lvl="0" marL="457200" rtl="0" algn="l">
              <a:spcBef>
                <a:spcPts val="0"/>
              </a:spcBef>
              <a:spcAft>
                <a:spcPts val="0"/>
              </a:spcAft>
              <a:buSzPts val="1800"/>
              <a:buChar char="●"/>
            </a:pPr>
            <a:r>
              <a:rPr lang="en"/>
              <a:t>Keras follows best practices for reducing cognitive load: </a:t>
            </a:r>
            <a:endParaRPr/>
          </a:p>
          <a:p>
            <a:pPr indent="-342900" lvl="0" marL="457200" rtl="0" algn="l">
              <a:spcBef>
                <a:spcPts val="0"/>
              </a:spcBef>
              <a:spcAft>
                <a:spcPts val="0"/>
              </a:spcAft>
              <a:buSzPts val="1800"/>
              <a:buChar char="●"/>
            </a:pPr>
            <a:r>
              <a:rPr lang="en"/>
              <a:t>it offers consistent &amp; simple APIs,</a:t>
            </a:r>
            <a:endParaRPr/>
          </a:p>
          <a:p>
            <a:pPr indent="-342900" lvl="0" marL="457200" rtl="0" algn="l">
              <a:spcBef>
                <a:spcPts val="0"/>
              </a:spcBef>
              <a:spcAft>
                <a:spcPts val="0"/>
              </a:spcAft>
              <a:buSzPts val="1800"/>
              <a:buChar char="●"/>
            </a:pPr>
            <a:r>
              <a:rPr lang="en"/>
              <a:t>it minimizes the number of user actions required for common use cases, and </a:t>
            </a:r>
            <a:endParaRPr/>
          </a:p>
          <a:p>
            <a:pPr indent="-342900" lvl="0" marL="457200" rtl="0" algn="l">
              <a:spcBef>
                <a:spcPts val="0"/>
              </a:spcBef>
              <a:spcAft>
                <a:spcPts val="0"/>
              </a:spcAft>
              <a:buSzPts val="1800"/>
              <a:buChar char="●"/>
            </a:pPr>
            <a:r>
              <a:rPr lang="en"/>
              <a:t>it provides clear &amp; actionable error messages.</a:t>
            </a:r>
            <a:endParaRPr/>
          </a:p>
          <a:p>
            <a:pPr indent="-342900" lvl="0" marL="457200" rtl="0" algn="l">
              <a:spcBef>
                <a:spcPts val="0"/>
              </a:spcBef>
              <a:spcAft>
                <a:spcPts val="0"/>
              </a:spcAft>
              <a:buSzPts val="1800"/>
              <a:buChar char="●"/>
            </a:pPr>
            <a:r>
              <a:rPr lang="en"/>
              <a:t>It also has extensive documentation and developer guides.</a:t>
            </a:r>
            <a:endParaRPr/>
          </a:p>
          <a:p>
            <a:pPr indent="-342900" lvl="0" marL="457200" rtl="0" algn="l">
              <a:spcBef>
                <a:spcPts val="0"/>
              </a:spcBef>
              <a:spcAft>
                <a:spcPts val="0"/>
              </a:spcAft>
              <a:buSzPts val="1800"/>
              <a:buChar char="●"/>
            </a:pPr>
            <a:r>
              <a:rPr lang="en" u="sng">
                <a:solidFill>
                  <a:schemeClr val="hlink"/>
                </a:solidFill>
                <a:hlinkClick r:id="rId3"/>
              </a:rPr>
              <a:t>https://keras.io</a:t>
            </a:r>
            <a:r>
              <a:rPr lang="en"/>
              <a:t> </a:t>
            </a:r>
            <a:endParaRPr/>
          </a:p>
        </p:txBody>
      </p:sp>
      <p:pic>
        <p:nvPicPr>
          <p:cNvPr id="311" name="Google Shape;311;p51"/>
          <p:cNvPicPr preferRelativeResize="0"/>
          <p:nvPr/>
        </p:nvPicPr>
        <p:blipFill>
          <a:blip r:embed="rId4">
            <a:alphaModFix/>
          </a:blip>
          <a:stretch>
            <a:fillRect/>
          </a:stretch>
        </p:blipFill>
        <p:spPr>
          <a:xfrm>
            <a:off x="6301175" y="3665400"/>
            <a:ext cx="2664650" cy="1332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3">
            <a:alphaModFix/>
          </a:blip>
          <a:srcRect b="0" l="0" r="12480" t="0"/>
          <a:stretch/>
        </p:blipFill>
        <p:spPr>
          <a:xfrm>
            <a:off x="509100" y="0"/>
            <a:ext cx="8002802" cy="5143500"/>
          </a:xfrm>
          <a:prstGeom prst="rect">
            <a:avLst/>
          </a:prstGeom>
          <a:noFill/>
          <a:ln>
            <a:noFill/>
          </a:ln>
        </p:spPr>
      </p:pic>
      <p:sp>
        <p:nvSpPr>
          <p:cNvPr id="76" name="Google Shape;76;p16"/>
          <p:cNvSpPr/>
          <p:nvPr/>
        </p:nvSpPr>
        <p:spPr>
          <a:xfrm>
            <a:off x="5323225" y="4704076"/>
            <a:ext cx="3113179" cy="380676"/>
          </a:xfrm>
          <a:prstGeom prst="rect">
            <a:avLst/>
          </a:prstGeom>
        </p:spPr>
        <p:txBody>
          <a:bodyPr>
            <a:prstTxWarp prst="textPlain"/>
          </a:bodyPr>
          <a:lstStyle/>
          <a:p>
            <a:pPr lvl="0" algn="ctr"/>
            <a:r>
              <a:rPr b="0" i="0">
                <a:ln cap="flat" cmpd="sng" w="9525">
                  <a:solidFill>
                    <a:srgbClr val="FFFF00"/>
                  </a:solidFill>
                  <a:prstDash val="solid"/>
                  <a:round/>
                  <a:headEnd len="sm" w="sm" type="none"/>
                  <a:tailEnd len="sm" w="sm" type="none"/>
                </a:ln>
                <a:solidFill>
                  <a:srgbClr val="FF0000"/>
                </a:solidFill>
                <a:latin typeface="Arial"/>
              </a:rPr>
              <a:t>Self Driving Car</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Keras Model</a:t>
            </a:r>
            <a:endParaRPr/>
          </a:p>
        </p:txBody>
      </p:sp>
      <p:sp>
        <p:nvSpPr>
          <p:cNvPr id="317" name="Google Shape;317;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Models in Keras are defined as a </a:t>
            </a:r>
            <a:r>
              <a:rPr b="1" lang="en"/>
              <a:t>sequence of layers</a:t>
            </a:r>
            <a:r>
              <a:rPr lang="en"/>
              <a:t>.</a:t>
            </a:r>
            <a:endParaRPr/>
          </a:p>
          <a:p>
            <a:pPr indent="-342900" lvl="0" marL="457200" rtl="0" algn="l">
              <a:spcBef>
                <a:spcPts val="0"/>
              </a:spcBef>
              <a:spcAft>
                <a:spcPts val="0"/>
              </a:spcAft>
              <a:buSzPts val="1800"/>
              <a:buChar char="●"/>
            </a:pPr>
            <a:r>
              <a:rPr lang="en"/>
              <a:t>Create a Sequential model and add layers one at a time</a:t>
            </a:r>
            <a:endParaRPr/>
          </a:p>
          <a:p>
            <a:pPr indent="-342900" lvl="0" marL="457200" rtl="0" algn="l">
              <a:spcBef>
                <a:spcPts val="0"/>
              </a:spcBef>
              <a:spcAft>
                <a:spcPts val="0"/>
              </a:spcAft>
              <a:buSzPts val="1800"/>
              <a:buChar char="●"/>
            </a:pPr>
            <a:r>
              <a:rPr lang="en"/>
              <a:t>Ensure the input layer has the right number of input features</a:t>
            </a:r>
            <a:endParaRPr/>
          </a:p>
          <a:p>
            <a:pPr indent="-342900" lvl="0" marL="457200" rtl="0" algn="l">
              <a:spcBef>
                <a:spcPts val="0"/>
              </a:spcBef>
              <a:spcAft>
                <a:spcPts val="0"/>
              </a:spcAft>
              <a:buSzPts val="1800"/>
              <a:buChar char="●"/>
            </a:pPr>
            <a:r>
              <a:rPr lang="en"/>
              <a:t>Fully connected layers are defined using the </a:t>
            </a:r>
            <a:r>
              <a:rPr b="1" lang="en"/>
              <a:t>Dense class.</a:t>
            </a:r>
            <a:endParaRPr b="1"/>
          </a:p>
          <a:p>
            <a:pPr indent="-342900" lvl="0" marL="457200" rtl="0" algn="l">
              <a:spcBef>
                <a:spcPts val="0"/>
              </a:spcBef>
              <a:spcAft>
                <a:spcPts val="0"/>
              </a:spcAft>
              <a:buSzPts val="1800"/>
              <a:buChar char="●"/>
            </a:pPr>
            <a:r>
              <a:rPr lang="en"/>
              <a:t>Specify the </a:t>
            </a:r>
            <a:r>
              <a:rPr b="1" lang="en"/>
              <a:t>activation function </a:t>
            </a:r>
            <a:r>
              <a:rPr lang="en"/>
              <a:t>using the activation argument.</a:t>
            </a:r>
            <a:endParaRPr/>
          </a:p>
          <a:p>
            <a:pPr indent="-342900" lvl="0" marL="457200" rtl="0" algn="l">
              <a:spcBef>
                <a:spcPts val="0"/>
              </a:spcBef>
              <a:spcAft>
                <a:spcPts val="0"/>
              </a:spcAft>
              <a:buSzPts val="1800"/>
              <a:buChar char="●"/>
            </a:pPr>
            <a:r>
              <a:rPr lang="en"/>
              <a:t>Specify the </a:t>
            </a:r>
            <a:r>
              <a:rPr b="1" lang="en"/>
              <a:t>loss function</a:t>
            </a:r>
            <a:r>
              <a:rPr lang="en"/>
              <a:t> to use to evaluate a set of weights, the </a:t>
            </a:r>
            <a:r>
              <a:rPr b="1" lang="en"/>
              <a:t>optimizer</a:t>
            </a:r>
            <a:r>
              <a:rPr lang="en"/>
              <a:t> is used to search through different weights for the network</a:t>
            </a:r>
            <a:endParaRPr/>
          </a:p>
          <a:p>
            <a:pPr indent="-342900" lvl="0" marL="457200" rtl="0" algn="l">
              <a:spcBef>
                <a:spcPts val="0"/>
              </a:spcBef>
              <a:spcAft>
                <a:spcPts val="0"/>
              </a:spcAft>
              <a:buSzPts val="1800"/>
              <a:buChar char="●"/>
            </a:pPr>
            <a:r>
              <a:rPr lang="en"/>
              <a:t>Fit the model</a:t>
            </a:r>
            <a:endParaRPr/>
          </a:p>
          <a:p>
            <a:pPr indent="-342900" lvl="0" marL="457200" rtl="0" algn="l">
              <a:spcBef>
                <a:spcPts val="0"/>
              </a:spcBef>
              <a:spcAft>
                <a:spcPts val="0"/>
              </a:spcAft>
              <a:buSzPts val="1800"/>
              <a:buChar char="●"/>
            </a:pPr>
            <a:r>
              <a:rPr lang="en"/>
              <a:t>Training occurs over epochs and each epoch is split into batches.</a:t>
            </a:r>
            <a:endParaRPr/>
          </a:p>
          <a:p>
            <a:pPr indent="-317500" lvl="1" marL="914400" rtl="0" algn="l">
              <a:spcBef>
                <a:spcPts val="0"/>
              </a:spcBef>
              <a:spcAft>
                <a:spcPts val="0"/>
              </a:spcAft>
              <a:buSzPts val="1400"/>
              <a:buChar char="○"/>
            </a:pPr>
            <a:r>
              <a:rPr b="1" lang="en"/>
              <a:t>Epoch:</a:t>
            </a:r>
            <a:r>
              <a:rPr lang="en"/>
              <a:t> One pass through all of the rows in the training dataset.</a:t>
            </a:r>
            <a:endParaRPr/>
          </a:p>
          <a:p>
            <a:pPr indent="-317500" lvl="1" marL="914400" rtl="0" algn="l">
              <a:spcBef>
                <a:spcPts val="0"/>
              </a:spcBef>
              <a:spcAft>
                <a:spcPts val="0"/>
              </a:spcAft>
              <a:buSzPts val="1400"/>
              <a:buChar char="○"/>
            </a:pPr>
            <a:r>
              <a:rPr b="1" lang="en"/>
              <a:t>Batch: </a:t>
            </a:r>
            <a:r>
              <a:rPr lang="en"/>
              <a:t>One or more samples considered by the model within an epoch before weights are updated.</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21" name="Shape 321"/>
        <p:cNvGrpSpPr/>
        <p:nvPr/>
      </p:nvGrpSpPr>
      <p:grpSpPr>
        <a:xfrm>
          <a:off x="0" y="0"/>
          <a:ext cx="0" cy="0"/>
          <a:chOff x="0" y="0"/>
          <a:chExt cx="0" cy="0"/>
        </a:xfrm>
      </p:grpSpPr>
      <p:pic>
        <p:nvPicPr>
          <p:cNvPr id="322" name="Google Shape;322;p53"/>
          <p:cNvPicPr preferRelativeResize="0"/>
          <p:nvPr/>
        </p:nvPicPr>
        <p:blipFill>
          <a:blip r:embed="rId3">
            <a:alphaModFix/>
          </a:blip>
          <a:stretch>
            <a:fillRect/>
          </a:stretch>
        </p:blipFill>
        <p:spPr>
          <a:xfrm>
            <a:off x="152400" y="533400"/>
            <a:ext cx="8839200" cy="405326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p:nvPr/>
        </p:nvSpPr>
        <p:spPr>
          <a:xfrm>
            <a:off x="880050" y="438625"/>
            <a:ext cx="996300" cy="39777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256 nodes</a:t>
            </a:r>
            <a:endParaRPr b="1">
              <a:solidFill>
                <a:srgbClr val="FFFFFF"/>
              </a:solidFill>
            </a:endParaRPr>
          </a:p>
        </p:txBody>
      </p:sp>
      <p:sp>
        <p:nvSpPr>
          <p:cNvPr id="328" name="Google Shape;328;p54"/>
          <p:cNvSpPr/>
          <p:nvPr/>
        </p:nvSpPr>
        <p:spPr>
          <a:xfrm>
            <a:off x="2689000" y="430500"/>
            <a:ext cx="996300" cy="39777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256 nodes</a:t>
            </a:r>
            <a:endParaRPr b="1">
              <a:solidFill>
                <a:srgbClr val="FFFFFF"/>
              </a:solidFill>
            </a:endParaRPr>
          </a:p>
        </p:txBody>
      </p:sp>
      <p:sp>
        <p:nvSpPr>
          <p:cNvPr id="329" name="Google Shape;329;p54"/>
          <p:cNvSpPr/>
          <p:nvPr/>
        </p:nvSpPr>
        <p:spPr>
          <a:xfrm>
            <a:off x="4574150" y="430500"/>
            <a:ext cx="996300" cy="39777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256 nodes</a:t>
            </a:r>
            <a:endParaRPr b="1">
              <a:solidFill>
                <a:srgbClr val="FFFFFF"/>
              </a:solidFill>
            </a:endParaRPr>
          </a:p>
        </p:txBody>
      </p:sp>
      <p:sp>
        <p:nvSpPr>
          <p:cNvPr id="330" name="Google Shape;330;p54"/>
          <p:cNvSpPr/>
          <p:nvPr/>
        </p:nvSpPr>
        <p:spPr>
          <a:xfrm>
            <a:off x="6416900" y="430500"/>
            <a:ext cx="996300" cy="3977700"/>
          </a:xfrm>
          <a:prstGeom prst="rect">
            <a:avLst/>
          </a:prstGeom>
          <a:solidFill>
            <a:srgbClr val="3C78D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1 node</a:t>
            </a:r>
            <a:endParaRPr b="1">
              <a:solidFill>
                <a:srgbClr val="FFFFFF"/>
              </a:solidFill>
            </a:endParaRPr>
          </a:p>
        </p:txBody>
      </p:sp>
      <p:sp>
        <p:nvSpPr>
          <p:cNvPr id="331" name="Google Shape;331;p54"/>
          <p:cNvSpPr/>
          <p:nvPr/>
        </p:nvSpPr>
        <p:spPr>
          <a:xfrm>
            <a:off x="1953800" y="2000625"/>
            <a:ext cx="649800" cy="649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0000"/>
                </a:solidFill>
              </a:rPr>
              <a:t>relu</a:t>
            </a:r>
            <a:endParaRPr sz="1100">
              <a:solidFill>
                <a:srgbClr val="FF0000"/>
              </a:solidFill>
            </a:endParaRPr>
          </a:p>
        </p:txBody>
      </p:sp>
      <p:sp>
        <p:nvSpPr>
          <p:cNvPr id="332" name="Google Shape;332;p54"/>
          <p:cNvSpPr/>
          <p:nvPr/>
        </p:nvSpPr>
        <p:spPr>
          <a:xfrm>
            <a:off x="3782600" y="2000625"/>
            <a:ext cx="649800" cy="649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0000"/>
                </a:solidFill>
              </a:rPr>
              <a:t>relu</a:t>
            </a:r>
            <a:endParaRPr sz="1300">
              <a:solidFill>
                <a:srgbClr val="FF0000"/>
              </a:solidFill>
            </a:endParaRPr>
          </a:p>
        </p:txBody>
      </p:sp>
      <p:sp>
        <p:nvSpPr>
          <p:cNvPr id="333" name="Google Shape;333;p54"/>
          <p:cNvSpPr/>
          <p:nvPr/>
        </p:nvSpPr>
        <p:spPr>
          <a:xfrm>
            <a:off x="5687600" y="2000625"/>
            <a:ext cx="649800" cy="649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0000"/>
                </a:solidFill>
              </a:rPr>
              <a:t>relu</a:t>
            </a:r>
            <a:endParaRPr sz="1300">
              <a:solidFill>
                <a:srgbClr val="FF0000"/>
              </a:solidFill>
            </a:endParaRPr>
          </a:p>
        </p:txBody>
      </p:sp>
      <p:sp>
        <p:nvSpPr>
          <p:cNvPr id="334" name="Google Shape;334;p54"/>
          <p:cNvSpPr/>
          <p:nvPr/>
        </p:nvSpPr>
        <p:spPr>
          <a:xfrm>
            <a:off x="7516400" y="1924425"/>
            <a:ext cx="845700" cy="845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FF0000"/>
                </a:solidFill>
              </a:rPr>
              <a:t>sigmoid</a:t>
            </a:r>
            <a:endParaRPr sz="900">
              <a:solidFill>
                <a:srgbClr val="FF0000"/>
              </a:solidFill>
            </a:endParaRPr>
          </a:p>
        </p:txBody>
      </p:sp>
      <p:sp>
        <p:nvSpPr>
          <p:cNvPr id="335" name="Google Shape;335;p54"/>
          <p:cNvSpPr/>
          <p:nvPr/>
        </p:nvSpPr>
        <p:spPr>
          <a:xfrm>
            <a:off x="38475" y="2245250"/>
            <a:ext cx="764400" cy="329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4"/>
          <p:cNvSpPr/>
          <p:nvPr/>
        </p:nvSpPr>
        <p:spPr>
          <a:xfrm>
            <a:off x="8420475" y="2245250"/>
            <a:ext cx="649800" cy="3291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4"/>
          <p:cNvSpPr txBox="1"/>
          <p:nvPr/>
        </p:nvSpPr>
        <p:spPr>
          <a:xfrm>
            <a:off x="38200" y="1924425"/>
            <a:ext cx="7644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Input</a:t>
            </a:r>
            <a:endParaRPr b="1">
              <a:latin typeface="Proxima Nova"/>
              <a:ea typeface="Proxima Nova"/>
              <a:cs typeface="Proxima Nova"/>
              <a:sym typeface="Proxima Nova"/>
            </a:endParaRPr>
          </a:p>
        </p:txBody>
      </p:sp>
      <p:sp>
        <p:nvSpPr>
          <p:cNvPr id="338" name="Google Shape;338;p54"/>
          <p:cNvSpPr txBox="1"/>
          <p:nvPr/>
        </p:nvSpPr>
        <p:spPr>
          <a:xfrm>
            <a:off x="8344000" y="1924425"/>
            <a:ext cx="7644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Out</a:t>
            </a:r>
            <a:r>
              <a:rPr b="1" lang="en">
                <a:latin typeface="Proxima Nova"/>
                <a:ea typeface="Proxima Nova"/>
                <a:cs typeface="Proxima Nova"/>
                <a:sym typeface="Proxima Nova"/>
              </a:rPr>
              <a:t>put</a:t>
            </a:r>
            <a:endParaRPr b="1">
              <a:latin typeface="Proxima Nova"/>
              <a:ea typeface="Proxima Nova"/>
              <a:cs typeface="Proxima Nova"/>
              <a:sym typeface="Proxima Nova"/>
            </a:endParaRPr>
          </a:p>
        </p:txBody>
      </p:sp>
      <p:sp>
        <p:nvSpPr>
          <p:cNvPr id="339" name="Google Shape;339;p54"/>
          <p:cNvSpPr txBox="1"/>
          <p:nvPr/>
        </p:nvSpPr>
        <p:spPr>
          <a:xfrm>
            <a:off x="3344300" y="4508675"/>
            <a:ext cx="25527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FF0000"/>
                </a:solidFill>
                <a:latin typeface="Proxima Nova"/>
                <a:ea typeface="Proxima Nova"/>
                <a:cs typeface="Proxima Nova"/>
                <a:sym typeface="Proxima Nova"/>
              </a:rPr>
              <a:t>Hidden Layers</a:t>
            </a:r>
            <a:endParaRPr b="1" sz="2200">
              <a:solidFill>
                <a:srgbClr val="FF0000"/>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3" name="Shape 343"/>
        <p:cNvGrpSpPr/>
        <p:nvPr/>
      </p:nvGrpSpPr>
      <p:grpSpPr>
        <a:xfrm>
          <a:off x="0" y="0"/>
          <a:ext cx="0" cy="0"/>
          <a:chOff x="0" y="0"/>
          <a:chExt cx="0" cy="0"/>
        </a:xfrm>
      </p:grpSpPr>
      <p:pic>
        <p:nvPicPr>
          <p:cNvPr id="344" name="Google Shape;344;p55"/>
          <p:cNvPicPr preferRelativeResize="0"/>
          <p:nvPr/>
        </p:nvPicPr>
        <p:blipFill rotWithShape="1">
          <a:blip r:embed="rId3">
            <a:alphaModFix/>
          </a:blip>
          <a:srcRect b="0" l="0" r="0" t="2085"/>
          <a:stretch/>
        </p:blipFill>
        <p:spPr>
          <a:xfrm>
            <a:off x="1371600" y="100900"/>
            <a:ext cx="6629175" cy="50425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Number of Hidden Layers</a:t>
            </a:r>
            <a:endParaRPr/>
          </a:p>
        </p:txBody>
      </p:sp>
      <p:sp>
        <p:nvSpPr>
          <p:cNvPr id="350" name="Google Shape;350;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The number of hidden nodes is based on a relationship between:</a:t>
            </a:r>
            <a:endParaRPr/>
          </a:p>
          <a:p>
            <a:pPr indent="-342900" lvl="0" marL="457200" rtl="0" algn="l">
              <a:spcBef>
                <a:spcPts val="1600"/>
              </a:spcBef>
              <a:spcAft>
                <a:spcPts val="0"/>
              </a:spcAft>
              <a:buSzPts val="1800"/>
              <a:buChar char="●"/>
            </a:pPr>
            <a:r>
              <a:rPr lang="en"/>
              <a:t>Number of input and output nodes</a:t>
            </a:r>
            <a:endParaRPr/>
          </a:p>
          <a:p>
            <a:pPr indent="-342900" lvl="0" marL="457200" rtl="0" algn="l">
              <a:spcBef>
                <a:spcPts val="0"/>
              </a:spcBef>
              <a:spcAft>
                <a:spcPts val="0"/>
              </a:spcAft>
              <a:buSzPts val="1800"/>
              <a:buChar char="●"/>
            </a:pPr>
            <a:r>
              <a:rPr lang="en"/>
              <a:t>Amount of training data available</a:t>
            </a:r>
            <a:endParaRPr/>
          </a:p>
          <a:p>
            <a:pPr indent="-342900" lvl="0" marL="457200" rtl="0" algn="l">
              <a:spcBef>
                <a:spcPts val="0"/>
              </a:spcBef>
              <a:spcAft>
                <a:spcPts val="0"/>
              </a:spcAft>
              <a:buSzPts val="1800"/>
              <a:buChar char="●"/>
            </a:pPr>
            <a:r>
              <a:rPr lang="en"/>
              <a:t>Complexity of the function that is trying to be learned</a:t>
            </a:r>
            <a:endParaRPr/>
          </a:p>
          <a:p>
            <a:pPr indent="-342900" lvl="0" marL="457200" rtl="0" algn="l">
              <a:spcBef>
                <a:spcPts val="0"/>
              </a:spcBef>
              <a:spcAft>
                <a:spcPts val="0"/>
              </a:spcAft>
              <a:buSzPts val="1800"/>
              <a:buChar char="●"/>
            </a:pPr>
            <a:r>
              <a:rPr lang="en"/>
              <a:t>The training algorithm</a:t>
            </a:r>
            <a:endParaRPr/>
          </a:p>
          <a:p>
            <a:pPr indent="0" lvl="0" marL="0" rtl="0" algn="l">
              <a:spcBef>
                <a:spcPts val="1600"/>
              </a:spcBef>
              <a:spcAft>
                <a:spcPts val="0"/>
              </a:spcAft>
              <a:buNone/>
            </a:pPr>
            <a:r>
              <a:rPr lang="en"/>
              <a:t>The rule of thumb is to try with maximum 2 hidden layers first before adding more hidden layers</a:t>
            </a:r>
            <a:endParaRPr/>
          </a:p>
          <a:p>
            <a:pPr indent="0" lvl="0" marL="45720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Number of Nodes</a:t>
            </a:r>
            <a:endParaRPr/>
          </a:p>
        </p:txBody>
      </p:sp>
      <p:sp>
        <p:nvSpPr>
          <p:cNvPr id="356" name="Google Shape;356;p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Using too few nodes in the hidden layers will result in something called </a:t>
            </a:r>
            <a:r>
              <a:rPr b="1" lang="en" sz="1600"/>
              <a:t>underfitting</a:t>
            </a:r>
            <a:r>
              <a:rPr lang="en" sz="1600"/>
              <a:t>. </a:t>
            </a:r>
            <a:endParaRPr sz="1600"/>
          </a:p>
          <a:p>
            <a:pPr indent="-330200" lvl="0" marL="457200" rtl="0" algn="l">
              <a:spcBef>
                <a:spcPts val="0"/>
              </a:spcBef>
              <a:spcAft>
                <a:spcPts val="0"/>
              </a:spcAft>
              <a:buSzPts val="1600"/>
              <a:buChar char="●"/>
            </a:pPr>
            <a:r>
              <a:rPr lang="en" sz="1600"/>
              <a:t>Using too many nodes will result</a:t>
            </a:r>
            <a:r>
              <a:rPr b="1" lang="en" sz="1600"/>
              <a:t> overfitting</a:t>
            </a:r>
            <a:r>
              <a:rPr lang="en" sz="1600"/>
              <a:t> and </a:t>
            </a:r>
            <a:r>
              <a:rPr b="1" lang="en" sz="1600"/>
              <a:t>increase the time</a:t>
            </a:r>
            <a:r>
              <a:rPr lang="en" sz="1600"/>
              <a:t> it takes to train the network</a:t>
            </a:r>
            <a:endParaRPr sz="1600"/>
          </a:p>
          <a:p>
            <a:pPr indent="0" lvl="0" marL="0" rtl="0" algn="l">
              <a:spcBef>
                <a:spcPts val="1600"/>
              </a:spcBef>
              <a:spcAft>
                <a:spcPts val="0"/>
              </a:spcAft>
              <a:buNone/>
            </a:pPr>
            <a:r>
              <a:rPr lang="en" sz="1600"/>
              <a:t>How to choose number of nodes:</a:t>
            </a:r>
            <a:endParaRPr sz="1600"/>
          </a:p>
          <a:p>
            <a:pPr indent="-330200" lvl="0" marL="457200" rtl="0" algn="l">
              <a:spcBef>
                <a:spcPts val="1600"/>
              </a:spcBef>
              <a:spcAft>
                <a:spcPts val="0"/>
              </a:spcAft>
              <a:buSzPts val="1600"/>
              <a:buChar char="●"/>
            </a:pPr>
            <a:r>
              <a:rPr lang="en" sz="1600"/>
              <a:t>The number of nodes should be between the size of the input layer and the size of the output layer.</a:t>
            </a:r>
            <a:endParaRPr sz="1600"/>
          </a:p>
          <a:p>
            <a:pPr indent="-330200" lvl="0" marL="457200" rtl="0" algn="l">
              <a:spcBef>
                <a:spcPts val="0"/>
              </a:spcBef>
              <a:spcAft>
                <a:spcPts val="0"/>
              </a:spcAft>
              <a:buSzPts val="1600"/>
              <a:buChar char="●"/>
            </a:pPr>
            <a:r>
              <a:rPr lang="en" sz="1600"/>
              <a:t>The number of nodes should be 2/3 the size of the input layer, plus the size of the output layer.</a:t>
            </a:r>
            <a:endParaRPr sz="1600"/>
          </a:p>
          <a:p>
            <a:pPr indent="-330200" lvl="0" marL="457200" rtl="0" algn="l">
              <a:spcBef>
                <a:spcPts val="0"/>
              </a:spcBef>
              <a:spcAft>
                <a:spcPts val="0"/>
              </a:spcAft>
              <a:buSzPts val="1600"/>
              <a:buChar char="●"/>
            </a:pPr>
            <a:r>
              <a:rPr lang="en" sz="1600"/>
              <a:t>The number of nodes should be less than twice the size of the input layer.</a:t>
            </a:r>
            <a:endParaRPr sz="1600"/>
          </a:p>
          <a:p>
            <a:pPr indent="-330200" lvl="0" marL="457200" rtl="0" algn="l">
              <a:spcBef>
                <a:spcPts val="0"/>
              </a:spcBef>
              <a:spcAft>
                <a:spcPts val="0"/>
              </a:spcAft>
              <a:buSzPts val="1600"/>
              <a:buChar char="●"/>
            </a:pPr>
            <a:r>
              <a:rPr lang="en" sz="1600"/>
              <a:t>For a three layer network with n input and m output nodes, the hidden layer would have </a:t>
            </a:r>
            <a:br>
              <a:rPr lang="en" sz="1600"/>
            </a:br>
            <a:r>
              <a:rPr lang="en" sz="1600"/>
              <a:t>              nodes</a:t>
            </a:r>
            <a:endParaRPr/>
          </a:p>
        </p:txBody>
      </p:sp>
      <p:pic>
        <p:nvPicPr>
          <p:cNvPr descr="{&quot;backgroundColorModified&quot;:false,&quot;code&quot;:&quot;${\\sqrt[]{n*m}}$&quot;,&quot;id&quot;:&quot;2&quot;,&quot;type&quot;:&quot;$&quot;,&quot;aid&quot;:null,&quot;font&quot;:{&quot;color&quot;:&quot;#666666&quot;,&quot;family&quot;:&quot;Proxima Nova&quot;,&quot;size&quot;:16},&quot;backgroundColor&quot;:&quot;#FFFFFF&quot;,&quot;ts&quot;:1608210963958,&quot;cs&quot;:&quot;UzacBxicwhcBCl5G6riXVA==&quot;,&quot;size&quot;:{&quot;width&quot;:68.5,&quot;height&quot;:21.333333333333332}}" id="357" name="Google Shape;357;p57"/>
          <p:cNvPicPr preferRelativeResize="0"/>
          <p:nvPr/>
        </p:nvPicPr>
        <p:blipFill>
          <a:blip r:embed="rId3">
            <a:alphaModFix/>
          </a:blip>
          <a:stretch>
            <a:fillRect/>
          </a:stretch>
        </p:blipFill>
        <p:spPr>
          <a:xfrm>
            <a:off x="844525" y="4487550"/>
            <a:ext cx="652463" cy="203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Activation Function</a:t>
            </a:r>
            <a:endParaRPr/>
          </a:p>
        </p:txBody>
      </p:sp>
      <p:sp>
        <p:nvSpPr>
          <p:cNvPr id="363" name="Google Shape;363;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choose activation function:</a:t>
            </a:r>
            <a:endParaRPr/>
          </a:p>
          <a:p>
            <a:pPr indent="-342900" lvl="0" marL="457200" rtl="0" algn="l">
              <a:spcBef>
                <a:spcPts val="1600"/>
              </a:spcBef>
              <a:spcAft>
                <a:spcPts val="0"/>
              </a:spcAft>
              <a:buSzPts val="1800"/>
              <a:buChar char="●"/>
            </a:pPr>
            <a:r>
              <a:rPr lang="en"/>
              <a:t>If we encounter a case of dead neurons in our networks the leaky ReLU function is the best choice</a:t>
            </a:r>
            <a:endParaRPr/>
          </a:p>
          <a:p>
            <a:pPr indent="-342900" lvl="0" marL="457200" rtl="0" algn="l">
              <a:spcBef>
                <a:spcPts val="0"/>
              </a:spcBef>
              <a:spcAft>
                <a:spcPts val="0"/>
              </a:spcAft>
              <a:buSzPts val="1800"/>
              <a:buChar char="●"/>
            </a:pPr>
            <a:r>
              <a:rPr lang="en"/>
              <a:t>Always keep in mind that ReLU function should only be used in the hidden layers</a:t>
            </a:r>
            <a:endParaRPr/>
          </a:p>
          <a:p>
            <a:pPr indent="-342900" lvl="0" marL="457200" rtl="0" algn="l">
              <a:spcBef>
                <a:spcPts val="0"/>
              </a:spcBef>
              <a:spcAft>
                <a:spcPts val="0"/>
              </a:spcAft>
              <a:buSzPts val="1800"/>
              <a:buChar char="●"/>
            </a:pPr>
            <a:r>
              <a:rPr lang="en"/>
              <a:t>As a rule of thumb, you can begin with using ReLU function and then move over to other activation functions in case ReLU doesn’t provide with optimum results</a:t>
            </a:r>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Tips: Activation Function</a:t>
            </a:r>
            <a:endParaRPr/>
          </a:p>
        </p:txBody>
      </p:sp>
      <p:sp>
        <p:nvSpPr>
          <p:cNvPr id="369" name="Google Shape;369;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choose activation function:</a:t>
            </a:r>
            <a:endParaRPr/>
          </a:p>
          <a:p>
            <a:pPr indent="-342900" lvl="0" marL="457200" rtl="0" algn="l">
              <a:spcBef>
                <a:spcPts val="1600"/>
              </a:spcBef>
              <a:spcAft>
                <a:spcPts val="0"/>
              </a:spcAft>
              <a:buSzPts val="1800"/>
              <a:buChar char="●"/>
            </a:pPr>
            <a:r>
              <a:rPr lang="en"/>
              <a:t>If we encounter a case of dead neurons in our networks the leaky ReLU function is the best choice</a:t>
            </a:r>
            <a:endParaRPr/>
          </a:p>
          <a:p>
            <a:pPr indent="-342900" lvl="0" marL="457200" rtl="0" algn="l">
              <a:spcBef>
                <a:spcPts val="0"/>
              </a:spcBef>
              <a:spcAft>
                <a:spcPts val="0"/>
              </a:spcAft>
              <a:buSzPts val="1800"/>
              <a:buChar char="●"/>
            </a:pPr>
            <a:r>
              <a:rPr lang="en"/>
              <a:t>Always keep in mind that ReLU function should only be used in the hidden layers</a:t>
            </a:r>
            <a:endParaRPr/>
          </a:p>
          <a:p>
            <a:pPr indent="-342900" lvl="0" marL="457200" rtl="0" algn="l">
              <a:spcBef>
                <a:spcPts val="0"/>
              </a:spcBef>
              <a:spcAft>
                <a:spcPts val="0"/>
              </a:spcAft>
              <a:buSzPts val="1800"/>
              <a:buChar char="●"/>
            </a:pPr>
            <a:r>
              <a:rPr lang="en"/>
              <a:t>As a rule of thumb, you can begin with using ReLU function and then move over to other activation functions in case ReLU doesn’t provide with optimum results</a:t>
            </a:r>
            <a:endParaRPr/>
          </a:p>
          <a:p>
            <a:pPr indent="0" lvl="0" marL="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0"/>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Quiz</a:t>
            </a:r>
            <a:endParaRPr/>
          </a:p>
        </p:txBody>
      </p:sp>
      <p:sp>
        <p:nvSpPr>
          <p:cNvPr id="375" name="Google Shape;375;p60"/>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https://forms.office.com/Pages/ResponsePage.aspx?id=DQSIkWdsW0yxEjajBLZtrQAAAAAAAAAAAAEjV0wuf3JUQUJNRzdQTkpQN1hYTzlGWkhWS0lDVlVaOC4u</a:t>
            </a:r>
            <a:r>
              <a:rPr lang="en"/>
              <a:t> </a:t>
            </a:r>
            <a:endParaRPr/>
          </a:p>
        </p:txBody>
      </p:sp>
      <p:pic>
        <p:nvPicPr>
          <p:cNvPr id="376" name="Google Shape;376;p60"/>
          <p:cNvPicPr preferRelativeResize="0"/>
          <p:nvPr/>
        </p:nvPicPr>
        <p:blipFill>
          <a:blip r:embed="rId4">
            <a:alphaModFix/>
          </a:blip>
          <a:stretch>
            <a:fillRect/>
          </a:stretch>
        </p:blipFill>
        <p:spPr>
          <a:xfrm>
            <a:off x="4791075" y="1366838"/>
            <a:ext cx="4286250" cy="2409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3" name="Google Shape;383;p61"/>
          <p:cNvPicPr preferRelativeResize="0"/>
          <p:nvPr/>
        </p:nvPicPr>
        <p:blipFill>
          <a:blip r:embed="rId3">
            <a:alphaModFix/>
          </a:blip>
          <a:stretch>
            <a:fillRect/>
          </a:stretch>
        </p:blipFill>
        <p:spPr>
          <a:xfrm>
            <a:off x="228600" y="99125"/>
            <a:ext cx="8716398" cy="4423452"/>
          </a:xfrm>
          <a:prstGeom prst="rect">
            <a:avLst/>
          </a:prstGeom>
          <a:noFill/>
          <a:ln>
            <a:noFill/>
          </a:ln>
        </p:spPr>
      </p:pic>
      <p:sp>
        <p:nvSpPr>
          <p:cNvPr id="384" name="Google Shape;384;p61"/>
          <p:cNvSpPr txBox="1"/>
          <p:nvPr/>
        </p:nvSpPr>
        <p:spPr>
          <a:xfrm>
            <a:off x="2708800" y="4568875"/>
            <a:ext cx="4060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https://teachablemachine.withgoogle.com</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0" y="146963"/>
            <a:ext cx="4849575" cy="4849575"/>
          </a:xfrm>
          <a:prstGeom prst="rect">
            <a:avLst/>
          </a:prstGeom>
          <a:noFill/>
          <a:ln>
            <a:noFill/>
          </a:ln>
        </p:spPr>
      </p:pic>
      <p:pic>
        <p:nvPicPr>
          <p:cNvPr id="82" name="Google Shape;82;p17"/>
          <p:cNvPicPr preferRelativeResize="0"/>
          <p:nvPr/>
        </p:nvPicPr>
        <p:blipFill>
          <a:blip r:embed="rId4">
            <a:alphaModFix/>
          </a:blip>
          <a:stretch>
            <a:fillRect/>
          </a:stretch>
        </p:blipFill>
        <p:spPr>
          <a:xfrm>
            <a:off x="4294425" y="146975"/>
            <a:ext cx="4849575" cy="2675236"/>
          </a:xfrm>
          <a:prstGeom prst="rect">
            <a:avLst/>
          </a:prstGeom>
          <a:noFill/>
          <a:ln>
            <a:noFill/>
          </a:ln>
        </p:spPr>
      </p:pic>
      <p:pic>
        <p:nvPicPr>
          <p:cNvPr id="83" name="Google Shape;83;p17"/>
          <p:cNvPicPr preferRelativeResize="0"/>
          <p:nvPr/>
        </p:nvPicPr>
        <p:blipFill>
          <a:blip r:embed="rId5">
            <a:alphaModFix/>
          </a:blip>
          <a:stretch>
            <a:fillRect/>
          </a:stretch>
        </p:blipFill>
        <p:spPr>
          <a:xfrm>
            <a:off x="4697175" y="2974611"/>
            <a:ext cx="3989625" cy="199481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90" name="Google Shape;390;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latin typeface="Arial"/>
                <a:ea typeface="Arial"/>
                <a:cs typeface="Arial"/>
                <a:sym typeface="Arial"/>
                <a:hlinkClick r:id="rId3"/>
              </a:rPr>
              <a:t>Activation Functions in Neural Networks | by SAGAR SHARMA | Towards Data Science</a:t>
            </a:r>
            <a:endParaRPr/>
          </a:p>
          <a:p>
            <a:pPr indent="-342900" lvl="0" marL="457200" rtl="0" algn="l">
              <a:spcBef>
                <a:spcPts val="0"/>
              </a:spcBef>
              <a:spcAft>
                <a:spcPts val="0"/>
              </a:spcAft>
              <a:buSzPts val="1800"/>
              <a:buChar char="●"/>
            </a:pPr>
            <a:r>
              <a:rPr lang="en" u="sng">
                <a:solidFill>
                  <a:schemeClr val="hlink"/>
                </a:solidFill>
                <a:latin typeface="Arial"/>
                <a:ea typeface="Arial"/>
                <a:cs typeface="Arial"/>
                <a:sym typeface="Arial"/>
                <a:hlinkClick r:id="rId4"/>
              </a:rPr>
              <a:t>Various Optimization Algorithms For Training Neural Network | by Sanket Doshi | Towards Data Science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0" name="Google Shape;90;p18"/>
          <p:cNvPicPr preferRelativeResize="0"/>
          <p:nvPr/>
        </p:nvPicPr>
        <p:blipFill>
          <a:blip r:embed="rId3">
            <a:alphaModFix/>
          </a:blip>
          <a:stretch>
            <a:fillRect/>
          </a:stretch>
        </p:blipFill>
        <p:spPr>
          <a:xfrm>
            <a:off x="-2375" y="0"/>
            <a:ext cx="9144000" cy="5146765"/>
          </a:xfrm>
          <a:prstGeom prst="rect">
            <a:avLst/>
          </a:prstGeom>
          <a:noFill/>
          <a:ln>
            <a:noFill/>
          </a:ln>
        </p:spPr>
      </p:pic>
      <p:sp>
        <p:nvSpPr>
          <p:cNvPr id="91" name="Google Shape;91;p18"/>
          <p:cNvSpPr/>
          <p:nvPr/>
        </p:nvSpPr>
        <p:spPr>
          <a:xfrm>
            <a:off x="6069425" y="4779825"/>
            <a:ext cx="3009812" cy="259119"/>
          </a:xfrm>
          <a:prstGeom prst="rect">
            <a:avLst/>
          </a:prstGeom>
        </p:spPr>
        <p:txBody>
          <a:bodyPr>
            <a:prstTxWarp prst="textPlain"/>
          </a:bodyPr>
          <a:lstStyle/>
          <a:p>
            <a:pPr lvl="0" algn="ctr"/>
            <a:r>
              <a:rPr b="0" i="0">
                <a:ln cap="flat" cmpd="sng" w="9525">
                  <a:solidFill>
                    <a:srgbClr val="FF9900"/>
                  </a:solidFill>
                  <a:prstDash val="solid"/>
                  <a:round/>
                  <a:headEnd len="sm" w="sm" type="none"/>
                  <a:tailEnd len="sm" w="sm" type="none"/>
                </a:ln>
                <a:solidFill>
                  <a:srgbClr val="FF0000"/>
                </a:solidFill>
                <a:latin typeface="Arial"/>
              </a:rPr>
              <a:t>AI in Medical</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717650" y="76200"/>
            <a:ext cx="7733651" cy="4989452"/>
          </a:xfrm>
          <a:prstGeom prst="rect">
            <a:avLst/>
          </a:prstGeom>
          <a:noFill/>
          <a:ln>
            <a:noFill/>
          </a:ln>
        </p:spPr>
      </p:pic>
      <p:sp>
        <p:nvSpPr>
          <p:cNvPr id="97" name="Google Shape;97;p19"/>
          <p:cNvSpPr/>
          <p:nvPr/>
        </p:nvSpPr>
        <p:spPr>
          <a:xfrm>
            <a:off x="1592650" y="3378548"/>
            <a:ext cx="6156583" cy="718675"/>
          </a:xfrm>
          <a:prstGeom prst="rect">
            <a:avLst/>
          </a:prstGeom>
        </p:spPr>
        <p:txBody>
          <a:bodyPr>
            <a:prstTxWarp prst="textPlain"/>
          </a:bodyPr>
          <a:lstStyle/>
          <a:p>
            <a:pPr lvl="0" algn="ctr"/>
            <a:r>
              <a:rPr b="0" i="0">
                <a:ln cap="flat" cmpd="sng" w="9525">
                  <a:solidFill>
                    <a:srgbClr val="FFFF00"/>
                  </a:solidFill>
                  <a:prstDash val="solid"/>
                  <a:round/>
                  <a:headEnd len="sm" w="sm" type="none"/>
                  <a:tailEnd len="sm" w="sm" type="none"/>
                </a:ln>
                <a:solidFill>
                  <a:srgbClr val="FF0000"/>
                </a:solidFill>
                <a:latin typeface="Arial"/>
              </a:rPr>
              <a:t>The end is near?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1068611" y="0"/>
            <a:ext cx="7006778" cy="5143499"/>
          </a:xfrm>
          <a:prstGeom prst="rect">
            <a:avLst/>
          </a:prstGeom>
          <a:noFill/>
          <a:ln>
            <a:noFill/>
          </a:ln>
        </p:spPr>
      </p:pic>
      <p:sp>
        <p:nvSpPr>
          <p:cNvPr id="103" name="Google Shape;103;p20"/>
          <p:cNvSpPr/>
          <p:nvPr/>
        </p:nvSpPr>
        <p:spPr>
          <a:xfrm rot="2564279">
            <a:off x="5726535" y="739255"/>
            <a:ext cx="1155535" cy="1207763"/>
          </a:xfrm>
          <a:prstGeom prst="plus">
            <a:avLst>
              <a:gd fmla="val 39644"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1"/>
          <p:cNvPicPr preferRelativeResize="0"/>
          <p:nvPr/>
        </p:nvPicPr>
        <p:blipFill>
          <a:blip r:embed="rId3">
            <a:alphaModFix/>
          </a:blip>
          <a:stretch>
            <a:fillRect/>
          </a:stretch>
        </p:blipFill>
        <p:spPr>
          <a:xfrm>
            <a:off x="480334" y="0"/>
            <a:ext cx="8030932"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